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99" r:id="rId5"/>
    <p:sldId id="300" r:id="rId6"/>
    <p:sldId id="318" r:id="rId7"/>
    <p:sldId id="326" r:id="rId8"/>
    <p:sldId id="327" r:id="rId9"/>
    <p:sldId id="328" r:id="rId10"/>
    <p:sldId id="329" r:id="rId11"/>
    <p:sldId id="309" r:id="rId12"/>
    <p:sldId id="323" r:id="rId13"/>
    <p:sldId id="322" r:id="rId14"/>
    <p:sldId id="330" r:id="rId15"/>
    <p:sldId id="307" r:id="rId16"/>
    <p:sldId id="33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66"/>
    <a:srgbClr val="03B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C7FE7-C71D-43AB-9C77-3DCEDEE29DA8}">
  <a:tblStyle styleId="{E14C7FE7-C71D-43AB-9C77-3DCEDEE29D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75460"/>
  </p:normalViewPr>
  <p:slideViewPr>
    <p:cSldViewPr snapToGrid="0">
      <p:cViewPr varScale="1">
        <p:scale>
          <a:sx n="107" d="100"/>
          <a:sy n="107" d="100"/>
        </p:scale>
        <p:origin x="176" y="1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f10c11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27" name="Google Shape;127;g2cef10c11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257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altLang="ko-KR" sz="900" dirty="0"/>
              <a:t>Matric factorization</a:t>
            </a:r>
            <a:r>
              <a:rPr lang="ko-KR" altLang="en-US" sz="900" dirty="0"/>
              <a:t> </a:t>
            </a:r>
            <a:r>
              <a:rPr lang="en-US" altLang="ko-KR" sz="900" dirty="0"/>
              <a:t>based ALS </a:t>
            </a:r>
            <a:r>
              <a:rPr lang="ko-KR" altLang="en-US" sz="900" dirty="0"/>
              <a:t>모델</a:t>
            </a:r>
            <a:r>
              <a:rPr lang="en-US" altLang="ko-KR" sz="900" dirty="0"/>
              <a:t>,</a:t>
            </a:r>
            <a:r>
              <a:rPr lang="ko-KR" altLang="en-US" sz="900" dirty="0"/>
              <a:t> </a:t>
            </a:r>
            <a:r>
              <a:rPr lang="en-US" altLang="ko-KR" sz="900" dirty="0"/>
              <a:t>mf</a:t>
            </a:r>
            <a:r>
              <a:rPr lang="ko-KR" altLang="en-US" sz="900" dirty="0"/>
              <a:t> 는 쉽게 말해서 아이템에 대한 유저의 </a:t>
            </a:r>
            <a:r>
              <a:rPr lang="en-US" altLang="ko-KR" sz="900" dirty="0"/>
              <a:t>rating </a:t>
            </a:r>
            <a:r>
              <a:rPr lang="ko-KR" altLang="en-US" sz="900" dirty="0"/>
              <a:t>점수를 가장 잘 예측할 수 있는 선형 모델을 학습하는 방법으로 잠재요인을 분석해 사용자와 </a:t>
            </a:r>
            <a:r>
              <a:rPr lang="ko-KR" altLang="en-US" sz="900" dirty="0" err="1"/>
              <a:t>아이템간의</a:t>
            </a:r>
            <a:r>
              <a:rPr lang="ko-KR" altLang="en-US" sz="900" dirty="0"/>
              <a:t> 상호작용</a:t>
            </a:r>
            <a:r>
              <a:rPr lang="en-US" altLang="ko-KR" sz="900" dirty="0"/>
              <a:t>,</a:t>
            </a:r>
            <a:r>
              <a:rPr lang="ko-KR" altLang="en-US" sz="900" dirty="0"/>
              <a:t> 즉 사용자의 아이템에 대한 선호도에 영향을 미치는 요인들을 고려할 수 있는 방법</a:t>
            </a:r>
            <a:r>
              <a:rPr lang="en-US" altLang="ko-KR" sz="900" dirty="0"/>
              <a:t>.</a:t>
            </a:r>
            <a:r>
              <a:rPr lang="ko-KR" altLang="en-US" sz="900" dirty="0"/>
              <a:t>특히 </a:t>
            </a:r>
            <a:r>
              <a:rPr lang="en-US" altLang="ko-KR" sz="900" dirty="0"/>
              <a:t>ALS </a:t>
            </a:r>
            <a:r>
              <a:rPr lang="ko-KR" altLang="en-US" sz="900" dirty="0"/>
              <a:t>방법은 </a:t>
            </a:r>
            <a:r>
              <a:rPr lang="en-US" altLang="ko-KR" sz="900" dirty="0"/>
              <a:t>Stochastic Gradient Descent </a:t>
            </a:r>
            <a:r>
              <a:rPr lang="ko-KR" altLang="en-US" sz="900" dirty="0"/>
              <a:t>방법보다 초기 값에 덜 민감하고 </a:t>
            </a:r>
            <a:r>
              <a:rPr lang="ko-KR" altLang="en-US" sz="900" dirty="0" err="1"/>
              <a:t>학습률</a:t>
            </a:r>
            <a:r>
              <a:rPr lang="ko-KR" altLang="en-US" sz="900" dirty="0"/>
              <a:t> 개념이 없어 설정할 필요가 없는 방법입니다</a:t>
            </a:r>
            <a:r>
              <a:rPr lang="en-US" altLang="ko-KR" sz="900" dirty="0"/>
              <a:t>.</a:t>
            </a: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176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900" dirty="0" err="1"/>
              <a:t>Sasrec</a:t>
            </a:r>
            <a:r>
              <a:rPr lang="ko-KR" altLang="en-US" sz="900" dirty="0"/>
              <a:t> 은 </a:t>
            </a:r>
            <a:r>
              <a:rPr lang="en-US" altLang="ko-KR" sz="900" dirty="0"/>
              <a:t>sequential recommendation system</a:t>
            </a:r>
            <a:r>
              <a:rPr lang="ko-KR" altLang="en-US" sz="900" dirty="0"/>
              <a:t>의 약자로</a:t>
            </a:r>
            <a:r>
              <a:rPr lang="en-US" altLang="ko-KR" sz="900" dirty="0"/>
              <a:t>,</a:t>
            </a:r>
            <a:r>
              <a:rPr lang="ko-KR" altLang="en-US" sz="900" dirty="0"/>
              <a:t> 유저가 시간의 흐름에 따라 아이템을 소비하는 경우에 유용한 모델로</a:t>
            </a:r>
            <a:r>
              <a:rPr lang="en-US" altLang="ko-KR" sz="900" dirty="0"/>
              <a:t>,</a:t>
            </a:r>
            <a:r>
              <a:rPr lang="ko-KR" altLang="en-US" sz="900" dirty="0"/>
              <a:t> 사용자의 구매 </a:t>
            </a:r>
            <a:r>
              <a:rPr lang="ko-KR" altLang="en-US" sz="900" dirty="0" err="1"/>
              <a:t>기록같은</a:t>
            </a:r>
            <a:r>
              <a:rPr lang="ko-KR" altLang="en-US" sz="900" dirty="0"/>
              <a:t> 시퀀스 데이터를 입력으로 받고 </a:t>
            </a:r>
            <a:r>
              <a:rPr lang="ko-KR" altLang="en-US" sz="900" dirty="0" err="1"/>
              <a:t>벡터화한</a:t>
            </a:r>
            <a:r>
              <a:rPr lang="ko-KR" altLang="en-US" sz="900" dirty="0"/>
              <a:t> 다음 </a:t>
            </a:r>
            <a:r>
              <a:rPr lang="en-US" altLang="ko-KR" sz="900" dirty="0"/>
              <a:t>self attention</a:t>
            </a:r>
            <a:r>
              <a:rPr lang="ko-KR" altLang="en-US" sz="900" dirty="0"/>
              <a:t>과 같은 방법으로 각 아이템의 중요도를 계산해 해당 유저의 다음 구매 아이템을 예측합니다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0724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-KR" altLang="en-US" sz="900" dirty="0"/>
              <a:t>저희는 데이터 </a:t>
            </a:r>
            <a:r>
              <a:rPr lang="en-US" altLang="ko-KR" sz="900" dirty="0" err="1"/>
              <a:t>eda</a:t>
            </a:r>
            <a:r>
              <a:rPr lang="ko-KR" altLang="en-US" sz="900" dirty="0"/>
              <a:t> 결과 사용자의 과거 이력을 </a:t>
            </a:r>
            <a:r>
              <a:rPr lang="ko-KR" altLang="en-US" sz="900" dirty="0" err="1"/>
              <a:t>고려하는게</a:t>
            </a:r>
            <a:r>
              <a:rPr lang="ko-KR" altLang="en-US" sz="900" dirty="0"/>
              <a:t> 오히려 성능에 악영향을 줄 것이라고 생각하였고 실제도 그러하였기에 </a:t>
            </a:r>
            <a:r>
              <a:rPr lang="en-US" altLang="ko-KR" sz="900" dirty="0"/>
              <a:t>mf-</a:t>
            </a:r>
            <a:r>
              <a:rPr lang="en-US" altLang="ko-KR" sz="900" dirty="0" err="1"/>
              <a:t>als</a:t>
            </a:r>
            <a:r>
              <a:rPr lang="ko-KR" altLang="en-US" sz="900" dirty="0"/>
              <a:t> 모델만을 사용하였습니다</a:t>
            </a:r>
            <a:r>
              <a:rPr lang="en-US" altLang="ko-KR" sz="900" dirty="0"/>
              <a:t>.</a:t>
            </a:r>
            <a:r>
              <a:rPr lang="ko-KR" altLang="en-US" sz="900" dirty="0"/>
              <a:t> 모델의 파라미터도 매트릭스의 크기를 결정할 </a:t>
            </a:r>
            <a:r>
              <a:rPr lang="en-US" altLang="ko-KR" sz="900" dirty="0"/>
              <a:t>factors </a:t>
            </a:r>
            <a:r>
              <a:rPr lang="ko-KR" altLang="en-US" sz="900" dirty="0" err="1"/>
              <a:t>값만을</a:t>
            </a:r>
            <a:r>
              <a:rPr lang="ko-KR" altLang="en-US" sz="900" dirty="0"/>
              <a:t> 조정하였고</a:t>
            </a:r>
            <a:r>
              <a:rPr lang="en-US" altLang="ko-KR" sz="900" dirty="0"/>
              <a:t>,</a:t>
            </a:r>
            <a:r>
              <a:rPr lang="ko-KR" altLang="en-US" sz="900" dirty="0"/>
              <a:t> 기본 </a:t>
            </a:r>
            <a:r>
              <a:rPr lang="ko-KR" altLang="en-US" sz="900" dirty="0" err="1"/>
              <a:t>설정값이였던</a:t>
            </a:r>
            <a:r>
              <a:rPr lang="ko-KR" altLang="en-US" sz="900" dirty="0"/>
              <a:t> </a:t>
            </a:r>
            <a:r>
              <a:rPr lang="en-US" altLang="ko-KR" sz="900" dirty="0"/>
              <a:t>32</a:t>
            </a:r>
            <a:r>
              <a:rPr lang="ko-KR" altLang="en-US" sz="900" dirty="0"/>
              <a:t>보다는 크고 </a:t>
            </a:r>
            <a:r>
              <a:rPr lang="en-US" altLang="ko-KR" sz="900" dirty="0"/>
              <a:t>512</a:t>
            </a:r>
            <a:r>
              <a:rPr lang="ko-KR" altLang="en-US" sz="900" dirty="0"/>
              <a:t> 보다는 작은 값을 설정하는 것이 성능이 좋았다는 자료가 있어 최대 </a:t>
            </a:r>
            <a:r>
              <a:rPr lang="en-US" altLang="ko-KR" sz="900" dirty="0"/>
              <a:t>256</a:t>
            </a:r>
            <a:r>
              <a:rPr lang="ko-KR" altLang="en-US" sz="900" dirty="0"/>
              <a:t> 사이즈로 설정하고 </a:t>
            </a:r>
            <a:r>
              <a:rPr lang="en-US" altLang="ko-KR" sz="900" dirty="0"/>
              <a:t>score metric</a:t>
            </a:r>
            <a:r>
              <a:rPr lang="ko-KR" altLang="en-US" sz="900" dirty="0"/>
              <a:t> 방법들을 실험하였습니다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ko-KR" altLang="en-US" sz="900" dirty="0"/>
              <a:t>또한 앞서 생각한 가설에 따라 인기상품 추천을 군집을 나누어 실험해보는 작업도 살짝만 해보았는데 성능이 그렇게 노력대비 나오지 않는 것 같았습니다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en-US" altLang="ko-KR" sz="900" dirty="0" err="1"/>
              <a:t>xgboost</a:t>
            </a:r>
            <a:r>
              <a:rPr lang="ko-KR" altLang="en-US" sz="900" dirty="0"/>
              <a:t>의 경우에는 마지막으로 시도해보고자 하였으나 시간관계상 어려워 해당 </a:t>
            </a:r>
            <a:r>
              <a:rPr lang="en-US" altLang="ko-KR" sz="900" dirty="0"/>
              <a:t>	</a:t>
            </a:r>
            <a:r>
              <a:rPr lang="ko-KR" altLang="en-US" sz="900" dirty="0"/>
              <a:t>이 모델만을 사용해보았는데 개인적으로 변수 생성하는 시간보다 여러가지 모델을 그래도 적용해보았으면 좋았을 것 같다는 생각이 들어 아쉬운 </a:t>
            </a:r>
            <a:r>
              <a:rPr lang="ko-KR" altLang="en-US" sz="900" dirty="0" err="1"/>
              <a:t>부분이였습니다</a:t>
            </a:r>
            <a:r>
              <a:rPr lang="en-US" altLang="ko-KR" sz="900" dirty="0"/>
              <a:t>.</a:t>
            </a: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0236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3823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255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ef10c1109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39" name="Google Shape;139;g2cef10c1109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003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001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076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7564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962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건건이 </a:t>
            </a:r>
            <a:r>
              <a:rPr lang="ko-KR" altLang="en-US" sz="9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가야할지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유저단위로 </a:t>
            </a:r>
            <a:r>
              <a:rPr lang="ko-KR" altLang="en-US" sz="9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가야할지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endParaRPr lang="en-US" altLang="ko-KR" sz="9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matrix 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기반 </a:t>
            </a:r>
            <a:r>
              <a:rPr lang="ko-KR" altLang="en-US" sz="9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사용할경우는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건건이</a:t>
            </a:r>
            <a:r>
              <a:rPr lang="en-US" altLang="ko-KR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sequential 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모델 </a:t>
            </a:r>
            <a:r>
              <a:rPr lang="ko-KR" altLang="en-US" sz="9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같은걸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활용할때는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건건이</a:t>
            </a:r>
            <a:r>
              <a:rPr lang="en-US" altLang="ko-KR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?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endParaRPr lang="en-US" altLang="ko-KR" sz="9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시간관계상 일단 </a:t>
            </a:r>
            <a:r>
              <a:rPr lang="ko-KR" altLang="en-US" sz="9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딴거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부터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함</a:t>
            </a:r>
            <a:r>
              <a:rPr lang="en-US" altLang="ko-KR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.</a:t>
            </a:r>
            <a:r>
              <a:rPr lang="ko-KR" altLang="en-US" sz="9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변수로 만들어봤으면 좋았을 듯</a:t>
            </a:r>
            <a:endParaRPr lang="en-US" altLang="ko-KR" sz="9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217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f10c110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 dirty="0"/>
          </a:p>
        </p:txBody>
      </p:sp>
      <p:sp>
        <p:nvSpPr>
          <p:cNvPr id="152" name="Google Shape;152;g2cef10c110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918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10" y="-125809"/>
            <a:ext cx="226298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1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37900"/>
            <a:ext cx="9142858" cy="55588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7370618" y="4692113"/>
            <a:ext cx="1309233" cy="27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24.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04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4EE53-E5E3-D5EA-1542-B09656886806}"/>
              </a:ext>
            </a:extLst>
          </p:cNvPr>
          <p:cNvSpPr txBox="1"/>
          <p:nvPr/>
        </p:nvSpPr>
        <p:spPr>
          <a:xfrm>
            <a:off x="969794" y="1328334"/>
            <a:ext cx="7356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Final</a:t>
            </a:r>
            <a:r>
              <a:rPr lang="en-US" altLang="ko-KR" sz="3600" b="1" dirty="0">
                <a:solidFill>
                  <a:srgbClr val="00B0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Competition</a:t>
            </a:r>
          </a:p>
          <a:p>
            <a:pPr algn="ctr"/>
            <a:r>
              <a:rPr lang="en-US" altLang="ko-KR" sz="3600" b="1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RecysBasic</a:t>
            </a:r>
            <a:endParaRPr lang="ko-KR" altLang="en-US" sz="3600" b="1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2748F-C543-090E-6A78-94DEA9422DCD}"/>
              </a:ext>
            </a:extLst>
          </p:cNvPr>
          <p:cNvSpPr txBox="1"/>
          <p:nvPr/>
        </p:nvSpPr>
        <p:spPr>
          <a:xfrm>
            <a:off x="1052946" y="3659516"/>
            <a:ext cx="723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6</a:t>
            </a:r>
            <a:r>
              <a:rPr lang="ko-KR" altLang="en-US" sz="18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조 </a:t>
            </a:r>
            <a:r>
              <a:rPr lang="en-US" altLang="ko-KR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김종완</a:t>
            </a:r>
            <a:r>
              <a:rPr lang="en-US" altLang="ko-KR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김지완</a:t>
            </a:r>
            <a:r>
              <a:rPr lang="en-US" altLang="ko-KR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박언선</a:t>
            </a:r>
            <a:r>
              <a:rPr lang="en-US" altLang="ko-KR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신현규</a:t>
            </a:r>
            <a:r>
              <a:rPr lang="en-US" altLang="ko-KR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정병원</a:t>
            </a:r>
            <a:r>
              <a:rPr lang="en-US" altLang="ko-KR" sz="1800" b="0" i="0" u="none" strike="noStrike" dirty="0">
                <a:solidFill>
                  <a:srgbClr val="FFD966"/>
                </a:solidFill>
                <a:effectLst/>
                <a:latin typeface="KoPubDotum Medium" panose="02020603020101020101" pitchFamily="18" charset="-127"/>
                <a:ea typeface="KoPubDotum Medium" panose="02020603020101020101" pitchFamily="18" charset="-127"/>
              </a:rPr>
              <a:t>)</a:t>
            </a:r>
            <a:endParaRPr lang="ko-KR" altLang="en-US" sz="1800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99;p33">
            <a:extLst>
              <a:ext uri="{FF2B5EF4-FFF2-40B4-BE49-F238E27FC236}">
                <a16:creationId xmlns:a16="http://schemas.microsoft.com/office/drawing/2014/main" id="{661EDC44-5B67-4998-B758-04CC21A8B729}"/>
              </a:ext>
            </a:extLst>
          </p:cNvPr>
          <p:cNvSpPr txBox="1"/>
          <p:nvPr/>
        </p:nvSpPr>
        <p:spPr>
          <a:xfrm>
            <a:off x="276073" y="767059"/>
            <a:ext cx="8618591" cy="3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lvl="0">
              <a:lnSpc>
                <a:spcPct val="150000"/>
              </a:lnSpc>
              <a:buClrTx/>
              <a:buSzPts val="1800"/>
              <a:defRPr/>
            </a:pP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맑은 고딕" panose="020B0503020000020004" pitchFamily="50" charset="-127"/>
              </a:rPr>
              <a:t>□  추천시스템 모델 분류</a:t>
            </a: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맑은 고딕" panose="020B0503020000020004" pitchFamily="50" charset="-127"/>
              </a:rPr>
              <a:t>  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맑은 고딕" panose="020B0503020000020004" pitchFamily="50" charset="-127"/>
              </a:rPr>
              <a:t>  </a:t>
            </a: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맑은 고딕" panose="020B0503020000020004" pitchFamily="50" charset="-127"/>
              </a:rPr>
              <a:t>  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맑은 고딕" panose="020B0503020000020004" pitchFamily="50" charset="-127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889A5-CDA3-A5EA-7BD2-53BD84572C14}"/>
              </a:ext>
            </a:extLst>
          </p:cNvPr>
          <p:cNvSpPr/>
          <p:nvPr/>
        </p:nvSpPr>
        <p:spPr>
          <a:xfrm>
            <a:off x="422561" y="2209797"/>
            <a:ext cx="277091" cy="1338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추</a:t>
            </a:r>
            <a:endParaRPr lang="en-US" altLang="ko-KR" sz="1200" dirty="0"/>
          </a:p>
          <a:p>
            <a:pPr algn="ctr"/>
            <a:r>
              <a:rPr lang="ko-KR" altLang="en-US" sz="1200" dirty="0"/>
              <a:t>천</a:t>
            </a:r>
            <a:endParaRPr lang="en-US" altLang="ko-KR" sz="1200" dirty="0"/>
          </a:p>
          <a:p>
            <a:pPr algn="ctr"/>
            <a:r>
              <a:rPr lang="ko-KR" altLang="en-US" sz="1200" dirty="0"/>
              <a:t>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스</a:t>
            </a:r>
            <a:endParaRPr lang="en-US" altLang="ko-KR" sz="1200" dirty="0"/>
          </a:p>
          <a:p>
            <a:pPr algn="ctr"/>
            <a:r>
              <a:rPr lang="ko-KR" altLang="en-US" sz="1200" dirty="0"/>
              <a:t>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266309-A9FB-8FE1-E8BD-526FDECF3C37}"/>
              </a:ext>
            </a:extLst>
          </p:cNvPr>
          <p:cNvSpPr/>
          <p:nvPr/>
        </p:nvSpPr>
        <p:spPr>
          <a:xfrm>
            <a:off x="1170712" y="1641758"/>
            <a:ext cx="1066796" cy="394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Collaborative</a:t>
            </a:r>
          </a:p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Filtering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2D02BB-6D95-D783-C49A-17CCF7B4BFC5}"/>
              </a:ext>
            </a:extLst>
          </p:cNvPr>
          <p:cNvSpPr/>
          <p:nvPr/>
        </p:nvSpPr>
        <p:spPr>
          <a:xfrm>
            <a:off x="1170712" y="2847102"/>
            <a:ext cx="1066796" cy="4093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Context-aware</a:t>
            </a:r>
          </a:p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 Approaches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93F3C6-62D3-DE66-062D-F1957A22B59D}"/>
              </a:ext>
            </a:extLst>
          </p:cNvPr>
          <p:cNvSpPr/>
          <p:nvPr/>
        </p:nvSpPr>
        <p:spPr>
          <a:xfrm>
            <a:off x="2736277" y="1316179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latin typeface="Arial Narrow" panose="020B0606020202030204" pitchFamily="34" charset="0"/>
              </a:rPr>
              <a:t>MF-ALS</a:t>
            </a:r>
            <a:endParaRPr lang="ko-KR" altLang="en-US" sz="1200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1F630-346A-6B0A-E9FF-33A41761EF48}"/>
              </a:ext>
            </a:extLst>
          </p:cNvPr>
          <p:cNvSpPr txBox="1"/>
          <p:nvPr/>
        </p:nvSpPr>
        <p:spPr>
          <a:xfrm>
            <a:off x="3886202" y="1337050"/>
            <a:ext cx="482142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Matrix Factorization Training with ALS(Alternating Least Squares), model-based CF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4996CD-CF4F-6A83-8853-77E8AABEE458}"/>
              </a:ext>
            </a:extLst>
          </p:cNvPr>
          <p:cNvSpPr/>
          <p:nvPr/>
        </p:nvSpPr>
        <p:spPr>
          <a:xfrm>
            <a:off x="1170712" y="4073240"/>
            <a:ext cx="1066796" cy="3931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Sequential</a:t>
            </a:r>
          </a:p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Rec.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3B5693-9A82-902A-31FD-F4A04080BC72}"/>
              </a:ext>
            </a:extLst>
          </p:cNvPr>
          <p:cNvSpPr/>
          <p:nvPr/>
        </p:nvSpPr>
        <p:spPr>
          <a:xfrm>
            <a:off x="2736277" y="1600198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BPR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435B1-ACE9-D9B6-63AB-31277DB881B0}"/>
              </a:ext>
            </a:extLst>
          </p:cNvPr>
          <p:cNvSpPr txBox="1"/>
          <p:nvPr/>
        </p:nvSpPr>
        <p:spPr>
          <a:xfrm>
            <a:off x="3886202" y="1621069"/>
            <a:ext cx="480457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Bayesian Personalized Ranking, f(u,i)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예측을 긍정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비긍정 항목의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pair-wise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비교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6ACFD8-0E04-FACA-1E92-FA635591CF57}"/>
              </a:ext>
            </a:extLst>
          </p:cNvPr>
          <p:cNvSpPr/>
          <p:nvPr/>
        </p:nvSpPr>
        <p:spPr>
          <a:xfrm>
            <a:off x="2736277" y="1877288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CDAE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F804E0-136B-2979-9805-FD4996CB65AF}"/>
              </a:ext>
            </a:extLst>
          </p:cNvPr>
          <p:cNvSpPr txBox="1"/>
          <p:nvPr/>
        </p:nvSpPr>
        <p:spPr>
          <a:xfrm>
            <a:off x="3886202" y="1898159"/>
            <a:ext cx="4804573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Collaborative Denoising Auto-Encoders for Top-K ranking, input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user node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추가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2659090-177D-A678-4F75-85D1C6C949F8}"/>
              </a:ext>
            </a:extLst>
          </p:cNvPr>
          <p:cNvSpPr/>
          <p:nvPr/>
        </p:nvSpPr>
        <p:spPr>
          <a:xfrm>
            <a:off x="2736277" y="2161307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LightGCN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8BBBB-2985-7FCA-26D3-00B941DF8BFF}"/>
              </a:ext>
            </a:extLst>
          </p:cNvPr>
          <p:cNvSpPr txBox="1"/>
          <p:nvPr/>
        </p:nvSpPr>
        <p:spPr>
          <a:xfrm>
            <a:off x="3886202" y="2182178"/>
            <a:ext cx="482142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Light Graph Convolution Neural, GNN-based CF, layer combination(weighted sum)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C0D6EA6-80AF-D555-C1BF-DD880526D44B}"/>
              </a:ext>
            </a:extLst>
          </p:cNvPr>
          <p:cNvSpPr/>
          <p:nvPr/>
        </p:nvSpPr>
        <p:spPr>
          <a:xfrm>
            <a:off x="2736277" y="2666994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FM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BD985C-71A9-9E0A-128E-3780A9CA8D10}"/>
              </a:ext>
            </a:extLst>
          </p:cNvPr>
          <p:cNvSpPr txBox="1"/>
          <p:nvPr/>
        </p:nvSpPr>
        <p:spPr>
          <a:xfrm>
            <a:off x="3886201" y="2687865"/>
            <a:ext cx="482142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Factorization Machines, user x item interactions + context feature pairwise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interactions 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A61A35-EF04-FA54-D91D-D6DC40143C51}"/>
              </a:ext>
            </a:extLst>
          </p:cNvPr>
          <p:cNvSpPr/>
          <p:nvPr/>
        </p:nvSpPr>
        <p:spPr>
          <a:xfrm>
            <a:off x="2736277" y="2951013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W&amp;D Learning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C2DD98-A4D9-7CEF-BF9E-55ACE3B47429}"/>
              </a:ext>
            </a:extLst>
          </p:cNvPr>
          <p:cNvSpPr txBox="1"/>
          <p:nvPr/>
        </p:nvSpPr>
        <p:spPr>
          <a:xfrm>
            <a:off x="3886201" y="2971884"/>
            <a:ext cx="4952999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Wide component(memorization: relevance) + Deep component(generalization: diversity)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9F549E7-4BCB-3198-11B4-CA3C2028A51C}"/>
              </a:ext>
            </a:extLst>
          </p:cNvPr>
          <p:cNvSpPr/>
          <p:nvPr/>
        </p:nvSpPr>
        <p:spPr>
          <a:xfrm>
            <a:off x="2736277" y="3228103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DeepFM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BDF90-99A9-88E7-EA7B-3F444763D5FA}"/>
              </a:ext>
            </a:extLst>
          </p:cNvPr>
          <p:cNvSpPr txBox="1"/>
          <p:nvPr/>
        </p:nvSpPr>
        <p:spPr>
          <a:xfrm>
            <a:off x="3886202" y="3248974"/>
            <a:ext cx="495299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FM component(</a:t>
            </a:r>
            <a:r>
              <a:rPr lang="en-US" altLang="ko-KR" sz="1000" dirty="0">
                <a:solidFill>
                  <a:schemeClr val="bg1"/>
                </a:solidFill>
                <a:latin typeface="Arial Narrow" panose="020B0606020202030204" pitchFamily="34" charset="0"/>
              </a:rPr>
              <a:t>low-order</a:t>
            </a:r>
            <a:r>
              <a:rPr lang="ko-KR" alt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 Narrow" panose="020B0606020202030204" pitchFamily="34" charset="0"/>
              </a:rPr>
              <a:t>feature interactions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) + DNN component(</a:t>
            </a:r>
            <a:r>
              <a:rPr lang="en-US" altLang="ko-KR" sz="1000" dirty="0">
                <a:solidFill>
                  <a:schemeClr val="bg1"/>
                </a:solidFill>
                <a:latin typeface="Arial Narrow" panose="020B0606020202030204" pitchFamily="34" charset="0"/>
              </a:rPr>
              <a:t>high-order</a:t>
            </a:r>
            <a:r>
              <a:rPr lang="ko-KR" alt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 Narrow" panose="020B0606020202030204" pitchFamily="34" charset="0"/>
              </a:rPr>
              <a:t>feature interactions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801358-94BA-D59C-6C2F-4BA2181B1B68}"/>
              </a:ext>
            </a:extLst>
          </p:cNvPr>
          <p:cNvSpPr/>
          <p:nvPr/>
        </p:nvSpPr>
        <p:spPr>
          <a:xfrm>
            <a:off x="2736277" y="3740732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GRU4Rec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4E5E4-8721-6E71-A0C6-2253BB3A953F}"/>
              </a:ext>
            </a:extLst>
          </p:cNvPr>
          <p:cNvSpPr txBox="1"/>
          <p:nvPr/>
        </p:nvSpPr>
        <p:spPr>
          <a:xfrm>
            <a:off x="3886202" y="3761603"/>
            <a:ext cx="4804573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GRU session-based Rec., user-free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모델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(session: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클릭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페이지뷰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검색기록 등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A05CC0-9332-431A-F39C-D6B734CB9A92}"/>
              </a:ext>
            </a:extLst>
          </p:cNvPr>
          <p:cNvSpPr/>
          <p:nvPr/>
        </p:nvSpPr>
        <p:spPr>
          <a:xfrm>
            <a:off x="2736277" y="4022441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Caser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DF9364-6D43-E17B-733D-B45438588E78}"/>
              </a:ext>
            </a:extLst>
          </p:cNvPr>
          <p:cNvSpPr txBox="1"/>
          <p:nvPr/>
        </p:nvSpPr>
        <p:spPr>
          <a:xfrm>
            <a:off x="3886202" y="4043312"/>
            <a:ext cx="480457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ConvolutionAl Sequence Embedding Rec., CNN-based, GRU4Rec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보다 성능 우수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9535CE7-E464-4775-3EC4-BDCB458F7620}"/>
              </a:ext>
            </a:extLst>
          </p:cNvPr>
          <p:cNvSpPr/>
          <p:nvPr/>
        </p:nvSpPr>
        <p:spPr>
          <a:xfrm>
            <a:off x="2736277" y="4304150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latin typeface="Arial Narrow" panose="020B0606020202030204" pitchFamily="34" charset="0"/>
              </a:rPr>
              <a:t>SASRec</a:t>
            </a:r>
            <a:endParaRPr lang="ko-KR" altLang="en-US" sz="1200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931B4-5DA8-1A04-E05D-462E6CF1D337}"/>
              </a:ext>
            </a:extLst>
          </p:cNvPr>
          <p:cNvSpPr txBox="1"/>
          <p:nvPr/>
        </p:nvSpPr>
        <p:spPr>
          <a:xfrm>
            <a:off x="3886202" y="4325021"/>
            <a:ext cx="4804573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Self-Attentive Sequential Rec., transformer-based, decoder only, 2018  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94A47B7-3DF7-73F1-4338-4364250A7718}"/>
              </a:ext>
            </a:extLst>
          </p:cNvPr>
          <p:cNvSpPr/>
          <p:nvPr/>
        </p:nvSpPr>
        <p:spPr>
          <a:xfrm>
            <a:off x="2736277" y="4585860"/>
            <a:ext cx="1066796" cy="22167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BERT4Rec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5C9EA5-1706-6171-C383-9ABC1D2FB2EB}"/>
              </a:ext>
            </a:extLst>
          </p:cNvPr>
          <p:cNvSpPr txBox="1"/>
          <p:nvPr/>
        </p:nvSpPr>
        <p:spPr>
          <a:xfrm>
            <a:off x="3886202" y="4606731"/>
            <a:ext cx="482142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Bidirectional Encoder Representations from Transformers Rec., 2019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298CC12-D679-CF24-10E9-1C2731F3675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699652" y="1839176"/>
            <a:ext cx="471060" cy="103971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3DF20A-C6BA-9762-0661-18604E190286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699652" y="2878895"/>
            <a:ext cx="471060" cy="17286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A7C1441-6E14-C5B6-4921-11BD3C506FCC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699652" y="2878895"/>
            <a:ext cx="471060" cy="139091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143D307-6E74-1620-476A-40E15A83EC08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237508" y="1839176"/>
            <a:ext cx="498769" cy="4329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FA4EB5D-8BA8-BD9D-7DFC-DD5278B72D6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237508" y="1839176"/>
            <a:ext cx="498769" cy="14894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26AABAE-2BD6-FB01-76AC-BF62E02251B4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2237508" y="1711035"/>
            <a:ext cx="498769" cy="12814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4EF9CB1-74B1-3656-F7F6-4C840A496AF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2237508" y="1427016"/>
            <a:ext cx="498769" cy="4121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FE63DE-BB4C-0BC3-EEC9-0EF6D256B2BE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2237508" y="2777831"/>
            <a:ext cx="498769" cy="27392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9169460-C8EF-C85B-AFC4-CB55A6A89BD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2237508" y="3051758"/>
            <a:ext cx="498769" cy="1009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E5B822-3C4E-5C19-75D9-74F99BEBFFCC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237508" y="3051758"/>
            <a:ext cx="498769" cy="28718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A62C2D48-E9C6-FA7F-C79E-57510C121A6A}"/>
              </a:ext>
            </a:extLst>
          </p:cNvPr>
          <p:cNvCxnSpPr>
            <a:cxnSpLocks/>
            <a:stCxn id="10" idx="3"/>
            <a:endCxn id="25" idx="1"/>
          </p:cNvCxnSpPr>
          <p:nvPr/>
        </p:nvCxnSpPr>
        <p:spPr>
          <a:xfrm flipV="1">
            <a:off x="2237508" y="3851569"/>
            <a:ext cx="498769" cy="41823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71FBD63-A476-CDE9-63B4-A505B5DC355B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2237508" y="4133278"/>
            <a:ext cx="498769" cy="13652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1700E97-51D3-4A23-2A0A-41FAFA6C41EC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>
            <a:off x="2237508" y="4269806"/>
            <a:ext cx="498769" cy="14518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6F2DE08D-93F0-FE6D-A3BB-7D615F43CE3C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>
            <a:off x="2237508" y="4269806"/>
            <a:ext cx="498769" cy="42689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99;p33">
            <a:extLst>
              <a:ext uri="{FF2B5EF4-FFF2-40B4-BE49-F238E27FC236}">
                <a16:creationId xmlns:a16="http://schemas.microsoft.com/office/drawing/2014/main" id="{A26BA1A3-82F2-C45D-EC14-5C2F27767B01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4.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 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 </a:t>
            </a:r>
            <a:r>
              <a:rPr kumimoji="0" lang="en-US" altLang="ko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Modeli</a:t>
            </a:r>
            <a:r>
              <a:rPr lang="en-US" altLang="ko" sz="1800" dirty="0">
                <a:solidFill>
                  <a:srgbClr val="FFFFFF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ng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0684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99;p33">
            <a:extLst>
              <a:ext uri="{FF2B5EF4-FFF2-40B4-BE49-F238E27FC236}">
                <a16:creationId xmlns:a16="http://schemas.microsoft.com/office/drawing/2014/main" id="{661EDC44-5B67-4998-B758-04CC21A8B729}"/>
              </a:ext>
            </a:extLst>
          </p:cNvPr>
          <p:cNvSpPr txBox="1"/>
          <p:nvPr/>
        </p:nvSpPr>
        <p:spPr>
          <a:xfrm>
            <a:off x="276073" y="767059"/>
            <a:ext cx="8618591" cy="3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□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MF-ALS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모델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: model-based Collaborative Filtering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추천시스템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AE1CB-D70C-1D4F-BC30-57C73721B8E6}"/>
              </a:ext>
            </a:extLst>
          </p:cNvPr>
          <p:cNvSpPr txBox="1"/>
          <p:nvPr/>
        </p:nvSpPr>
        <p:spPr>
          <a:xfrm>
            <a:off x="5128941" y="1267174"/>
            <a:ext cx="3848803" cy="25272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MF :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관측된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user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&amp; item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행렬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R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을 최대한 근사하도록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 사용자 선호도와 아이템 특성을 나타내는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개의 저차원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행렬을 이루는 값들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(parameters)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로 분해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parameters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학습을 위해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최적화 문제를 풀게 되고 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이를 위해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SGD(Stochastic Gradient Descent)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를 활용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 SGD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사용 시 학습에 비교적 오랜 시간이 소요되어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이를 극복하기 위해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ALS(Alternating Least Squares)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사용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 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 ALS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user factor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item factor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를 번갈아 가면서 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 최소자승법으로 업데이트 하는 방식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loss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목적함수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: P, Q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를 번갈아 가면서 학습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MF for Top-K Ranking     * P : preference, C : confidence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A26E28-21E7-42D3-19C3-DFDDFA2A8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49" y="1930446"/>
            <a:ext cx="4179006" cy="14994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0D7CC3-CEE4-FBA1-D90F-FD74AC3FC101}"/>
              </a:ext>
            </a:extLst>
          </p:cNvPr>
          <p:cNvSpPr/>
          <p:nvPr/>
        </p:nvSpPr>
        <p:spPr>
          <a:xfrm>
            <a:off x="1704111" y="1451951"/>
            <a:ext cx="1798330" cy="2809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MF (Matrix Factorization)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3B4F7D-B5F4-6578-E5D6-ECF15D09B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50" y="3627431"/>
            <a:ext cx="1560496" cy="5965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DA1B95-9695-AFB9-2349-DF3E809F8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2091" y="3627431"/>
            <a:ext cx="2556164" cy="5965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1DF0A8-13EB-9C05-FB96-6010577070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49" y="4370567"/>
            <a:ext cx="2038478" cy="4833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1B8431-7E70-A5F6-3E3A-67FE95DB9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777" y="4370566"/>
            <a:ext cx="2038478" cy="4892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8698902-3236-1BEF-96DA-AE4EC0041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7360" y="3885295"/>
            <a:ext cx="1211988" cy="4078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0FC6C8E-5C29-0550-C883-2D06647E86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7359" y="4376442"/>
            <a:ext cx="2992297" cy="4774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D806FF-D173-94F0-7424-E1D1C9DC58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2475" y="3885295"/>
            <a:ext cx="1697182" cy="407862"/>
          </a:xfrm>
          <a:prstGeom prst="rect">
            <a:avLst/>
          </a:prstGeom>
        </p:spPr>
      </p:pic>
      <p:sp>
        <p:nvSpPr>
          <p:cNvPr id="2" name="Google Shape;199;p33">
            <a:extLst>
              <a:ext uri="{FF2B5EF4-FFF2-40B4-BE49-F238E27FC236}">
                <a16:creationId xmlns:a16="http://schemas.microsoft.com/office/drawing/2014/main" id="{63B7478D-1DE0-A926-5C54-B75061B675FE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4.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 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 </a:t>
            </a:r>
            <a:r>
              <a:rPr kumimoji="0" lang="en-US" altLang="ko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Modeli</a:t>
            </a:r>
            <a:r>
              <a:rPr lang="en-US" altLang="ko" sz="1800" dirty="0">
                <a:solidFill>
                  <a:srgbClr val="FFFFFF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ng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42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99;p33">
            <a:extLst>
              <a:ext uri="{FF2B5EF4-FFF2-40B4-BE49-F238E27FC236}">
                <a16:creationId xmlns:a16="http://schemas.microsoft.com/office/drawing/2014/main" id="{661EDC44-5B67-4998-B758-04CC21A8B729}"/>
              </a:ext>
            </a:extLst>
          </p:cNvPr>
          <p:cNvSpPr txBox="1"/>
          <p:nvPr/>
        </p:nvSpPr>
        <p:spPr>
          <a:xfrm>
            <a:off x="276073" y="767059"/>
            <a:ext cx="8618591" cy="3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□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SASRec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모델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: transformers-based Sequential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추천시스템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664B61-B414-675C-9EF9-1F6E118D0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06" y="1600201"/>
            <a:ext cx="4129121" cy="3126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F18D5A-7E92-F9C6-E78E-EB10AD85D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158" y="3278007"/>
            <a:ext cx="3306853" cy="6313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937877-DC61-5EAE-697D-E23AA344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157" y="4050710"/>
            <a:ext cx="3306853" cy="65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FC4E4-6999-30BC-9193-737CAFC7A982}"/>
              </a:ext>
            </a:extLst>
          </p:cNvPr>
          <p:cNvSpPr txBox="1"/>
          <p:nvPr/>
        </p:nvSpPr>
        <p:spPr>
          <a:xfrm>
            <a:off x="5128942" y="1569577"/>
            <a:ext cx="3675622" cy="16038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적절한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self-attention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을 통해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long-term semantics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포착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 short-term dynamics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도 포착 가능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각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time step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에서 사용자의 행동이력과 관련성 있는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  item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을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식별하여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next item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예측에 사용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shared item embedding : input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과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output parameter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동기화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negative sampling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활용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binary Cross Entropy loss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계산</a:t>
            </a:r>
            <a:endParaRPr lang="en-US" altLang="ko-KR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- loss </a:t>
            </a:r>
            <a:r>
              <a:rPr lang="ko-KR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목적함수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Google Shape;199;p33">
            <a:extLst>
              <a:ext uri="{FF2B5EF4-FFF2-40B4-BE49-F238E27FC236}">
                <a16:creationId xmlns:a16="http://schemas.microsoft.com/office/drawing/2014/main" id="{36FE8748-31FA-14A0-3118-723CD23D4586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4.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 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 </a:t>
            </a:r>
            <a:r>
              <a:rPr kumimoji="0" lang="en-US" altLang="ko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Modeli</a:t>
            </a:r>
            <a:r>
              <a:rPr lang="en-US" altLang="ko" sz="1800" dirty="0">
                <a:solidFill>
                  <a:srgbClr val="FFFFFF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ng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36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33">
            <a:extLst>
              <a:ext uri="{FF2B5EF4-FFF2-40B4-BE49-F238E27FC236}">
                <a16:creationId xmlns:a16="http://schemas.microsoft.com/office/drawing/2014/main" id="{30F41324-ECD7-2A85-6DD8-8EFFAC5476DE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4.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 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 </a:t>
            </a:r>
            <a:r>
              <a:rPr kumimoji="0" lang="en-US" altLang="ko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Modeli</a:t>
            </a:r>
            <a:r>
              <a:rPr lang="en-US" altLang="ko" sz="1800" dirty="0">
                <a:solidFill>
                  <a:srgbClr val="FFFFFF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ng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  <p:sp>
        <p:nvSpPr>
          <p:cNvPr id="6" name="Google Shape;199;p33">
            <a:extLst>
              <a:ext uri="{FF2B5EF4-FFF2-40B4-BE49-F238E27FC236}">
                <a16:creationId xmlns:a16="http://schemas.microsoft.com/office/drawing/2014/main" id="{DF9041A7-E67C-1597-59E2-BCDC5510792F}"/>
              </a:ext>
            </a:extLst>
          </p:cNvPr>
          <p:cNvSpPr txBox="1"/>
          <p:nvPr/>
        </p:nvSpPr>
        <p:spPr>
          <a:xfrm>
            <a:off x="276073" y="767059"/>
            <a:ext cx="8618591" cy="3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□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MF-ALS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B652939-346C-4334-9536-90B61A9ED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232" y="1958708"/>
            <a:ext cx="3197596" cy="14863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69BAE78-2A61-9CA3-AE01-0CF794279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998" y="2080227"/>
            <a:ext cx="2971726" cy="12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9;p33">
            <a:extLst>
              <a:ext uri="{FF2B5EF4-FFF2-40B4-BE49-F238E27FC236}">
                <a16:creationId xmlns:a16="http://schemas.microsoft.com/office/drawing/2014/main" id="{27CAD412-1538-3E73-8573-2931B6B6E737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lang="en-US" altLang="ko-KR" sz="1800" dirty="0">
                <a:solidFill>
                  <a:srgbClr val="FFAABB"/>
                </a:solidFill>
              </a:rPr>
              <a:t>5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  <a:r>
              <a:rPr lang="ko-KR" altLang="en-US" sz="1800" dirty="0">
                <a:solidFill>
                  <a:srgbClr val="FFFFFF"/>
                </a:solidFill>
              </a:rPr>
              <a:t> </a:t>
            </a:r>
            <a:r>
              <a:rPr lang="en-US" altLang="ko-KR" sz="1800" dirty="0">
                <a:solidFill>
                  <a:srgbClr val="FFFFFF"/>
                </a:solidFill>
              </a:rPr>
              <a:t>Conclusion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99;p33">
            <a:extLst>
              <a:ext uri="{FF2B5EF4-FFF2-40B4-BE49-F238E27FC236}">
                <a16:creationId xmlns:a16="http://schemas.microsoft.com/office/drawing/2014/main" id="{54214979-8025-D7EF-9BE4-1AC940EB2EA1}"/>
              </a:ext>
            </a:extLst>
          </p:cNvPr>
          <p:cNvSpPr txBox="1"/>
          <p:nvPr/>
        </p:nvSpPr>
        <p:spPr>
          <a:xfrm>
            <a:off x="259219" y="815216"/>
            <a:ext cx="8618591" cy="3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lvl="0">
              <a:lnSpc>
                <a:spcPct val="150000"/>
              </a:lnSpc>
              <a:buClrTx/>
              <a:buSzPts val="1800"/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최종 결과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50758D-4F82-712A-AB98-F3C005938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272442"/>
              </p:ext>
            </p:extLst>
          </p:nvPr>
        </p:nvGraphicFramePr>
        <p:xfrm>
          <a:off x="6317673" y="1709056"/>
          <a:ext cx="1974273" cy="2688165"/>
        </p:xfrm>
        <a:graphic>
          <a:graphicData uri="http://schemas.openxmlformats.org/drawingml/2006/table">
            <a:tbl>
              <a:tblPr firstRow="1" bandRow="1">
                <a:tableStyleId>{E14C7FE7-C71D-43AB-9C77-3DCEDEE29DA8}</a:tableStyleId>
              </a:tblPr>
              <a:tblGrid>
                <a:gridCol w="658091">
                  <a:extLst>
                    <a:ext uri="{9D8B030D-6E8A-4147-A177-3AD203B41FA5}">
                      <a16:colId xmlns:a16="http://schemas.microsoft.com/office/drawing/2014/main" val="1517592833"/>
                    </a:ext>
                  </a:extLst>
                </a:gridCol>
                <a:gridCol w="658091">
                  <a:extLst>
                    <a:ext uri="{9D8B030D-6E8A-4147-A177-3AD203B41FA5}">
                      <a16:colId xmlns:a16="http://schemas.microsoft.com/office/drawing/2014/main" val="640042589"/>
                    </a:ext>
                  </a:extLst>
                </a:gridCol>
                <a:gridCol w="658091">
                  <a:extLst>
                    <a:ext uri="{9D8B030D-6E8A-4147-A177-3AD203B41FA5}">
                      <a16:colId xmlns:a16="http://schemas.microsoft.com/office/drawing/2014/main" val="2540584305"/>
                    </a:ext>
                  </a:extLst>
                </a:gridCol>
              </a:tblGrid>
              <a:tr h="29868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75246"/>
                  </a:ext>
                </a:extLst>
              </a:tr>
              <a:tr h="29868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214077"/>
                  </a:ext>
                </a:extLst>
              </a:tr>
              <a:tr h="29868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49290"/>
                  </a:ext>
                </a:extLst>
              </a:tr>
              <a:tr h="29868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978865"/>
                  </a:ext>
                </a:extLst>
              </a:tr>
              <a:tr h="29868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81722"/>
                  </a:ext>
                </a:extLst>
              </a:tr>
              <a:tr h="29868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316683"/>
                  </a:ext>
                </a:extLst>
              </a:tr>
              <a:tr h="29868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27286"/>
                  </a:ext>
                </a:extLst>
              </a:tr>
              <a:tr h="29868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589660"/>
                  </a:ext>
                </a:extLst>
              </a:tr>
              <a:tr h="29868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911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20C44D1-9BFE-B96B-F752-49F70793260D}"/>
              </a:ext>
            </a:extLst>
          </p:cNvPr>
          <p:cNvSpPr txBox="1"/>
          <p:nvPr/>
        </p:nvSpPr>
        <p:spPr>
          <a:xfrm>
            <a:off x="6649537" y="1401083"/>
            <a:ext cx="1504514" cy="22345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rgbClr val="00B0F0"/>
                </a:solidFill>
                <a:latin typeface="Arial Narrow" panose="020B0606020202030204" pitchFamily="34" charset="0"/>
              </a:rPr>
              <a:t>[</a:t>
            </a:r>
            <a:r>
              <a:rPr lang="ko-KR" altLang="en-US" sz="1200" dirty="0">
                <a:solidFill>
                  <a:srgbClr val="00B0F0"/>
                </a:solidFill>
                <a:latin typeface="Arial Narrow" panose="020B0606020202030204" pitchFamily="34" charset="0"/>
              </a:rPr>
              <a:t>추천 평균</a:t>
            </a:r>
            <a:r>
              <a:rPr lang="en-US" altLang="ko-KR" sz="1200" dirty="0">
                <a:solidFill>
                  <a:srgbClr val="00B0F0"/>
                </a:solidFill>
                <a:latin typeface="Arial Narrow" panose="020B0606020202030204" pitchFamily="34" charset="0"/>
              </a:rPr>
              <a:t> Ranking]</a:t>
            </a:r>
            <a:endParaRPr lang="ko-KR" altLang="en-US" sz="1200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9EE07-FB93-6871-6561-63E31810C008}"/>
              </a:ext>
            </a:extLst>
          </p:cNvPr>
          <p:cNvSpPr txBox="1"/>
          <p:nvPr/>
        </p:nvSpPr>
        <p:spPr>
          <a:xfrm>
            <a:off x="5521037" y="4312702"/>
            <a:ext cx="810490" cy="22358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10</a:t>
            </a:r>
            <a:r>
              <a:rPr lang="en-US" altLang="ko-KR" sz="12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th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0.074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F65E90-BB8C-AD4A-F530-F469AC24F005}"/>
              </a:ext>
            </a:extLst>
          </p:cNvPr>
          <p:cNvSpPr txBox="1"/>
          <p:nvPr/>
        </p:nvSpPr>
        <p:spPr>
          <a:xfrm>
            <a:off x="5548745" y="2525468"/>
            <a:ext cx="810490" cy="22358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  <a:r>
              <a:rPr lang="en-US" altLang="ko-KR" sz="12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th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0.110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8D38A-4197-ADE2-C856-5D2E2FC51C13}"/>
              </a:ext>
            </a:extLst>
          </p:cNvPr>
          <p:cNvSpPr txBox="1"/>
          <p:nvPr/>
        </p:nvSpPr>
        <p:spPr>
          <a:xfrm>
            <a:off x="5548745" y="3121212"/>
            <a:ext cx="810490" cy="22358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6</a:t>
            </a:r>
            <a:r>
              <a:rPr lang="en-US" altLang="ko-KR" sz="12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th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0.091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74D89-7954-637A-776E-715B180D2D84}"/>
              </a:ext>
            </a:extLst>
          </p:cNvPr>
          <p:cNvSpPr txBox="1"/>
          <p:nvPr/>
        </p:nvSpPr>
        <p:spPr>
          <a:xfrm>
            <a:off x="5548745" y="3716954"/>
            <a:ext cx="810490" cy="22358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8</a:t>
            </a:r>
            <a:r>
              <a:rPr lang="en-US" altLang="ko-KR" sz="12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th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0.081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CF89BE5-FAC9-7112-1991-1DD5F2E1F6F2}"/>
              </a:ext>
            </a:extLst>
          </p:cNvPr>
          <p:cNvSpPr/>
          <p:nvPr/>
        </p:nvSpPr>
        <p:spPr>
          <a:xfrm>
            <a:off x="6565199" y="2832184"/>
            <a:ext cx="202749" cy="22358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DF2791D6-6018-B483-ECEA-A36DC67E466E}"/>
              </a:ext>
            </a:extLst>
          </p:cNvPr>
          <p:cNvSpPr/>
          <p:nvPr/>
        </p:nvSpPr>
        <p:spPr>
          <a:xfrm>
            <a:off x="7854320" y="2544329"/>
            <a:ext cx="202749" cy="22358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61C8647-968F-C7F4-6A3B-11E418B09608}"/>
              </a:ext>
            </a:extLst>
          </p:cNvPr>
          <p:cNvCxnSpPr>
            <a:cxnSpLocks/>
          </p:cNvCxnSpPr>
          <p:nvPr/>
        </p:nvCxnSpPr>
        <p:spPr>
          <a:xfrm flipV="1">
            <a:off x="6851076" y="2705116"/>
            <a:ext cx="961682" cy="201353"/>
          </a:xfrm>
          <a:prstGeom prst="straightConnector1">
            <a:avLst/>
          </a:prstGeom>
          <a:ln w="317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2C57AC-AA60-99B2-B026-A8929C2D81E7}"/>
              </a:ext>
            </a:extLst>
          </p:cNvPr>
          <p:cNvSpPr txBox="1"/>
          <p:nvPr/>
        </p:nvSpPr>
        <p:spPr>
          <a:xfrm>
            <a:off x="5548745" y="3419084"/>
            <a:ext cx="810490" cy="22358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7</a:t>
            </a:r>
            <a:r>
              <a:rPr lang="en-US" altLang="ko-KR" sz="12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th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0.085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408971-35DD-F01B-879B-0326A7AFF0B1}"/>
              </a:ext>
            </a:extLst>
          </p:cNvPr>
          <p:cNvSpPr txBox="1"/>
          <p:nvPr/>
        </p:nvSpPr>
        <p:spPr>
          <a:xfrm>
            <a:off x="5548745" y="2823340"/>
            <a:ext cx="810490" cy="22358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5</a:t>
            </a:r>
            <a:r>
              <a:rPr lang="en-US" altLang="ko-KR" sz="12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th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 0.099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89FD8-3878-E9C2-26EE-595627396C43}"/>
              </a:ext>
            </a:extLst>
          </p:cNvPr>
          <p:cNvSpPr txBox="1"/>
          <p:nvPr/>
        </p:nvSpPr>
        <p:spPr>
          <a:xfrm>
            <a:off x="5555671" y="1617992"/>
            <a:ext cx="810490" cy="22358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  <a:r>
              <a:rPr lang="en-US" altLang="ko-KR" sz="12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st 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0.256 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11146A5-63A8-D534-AE26-417DEA2E60BC}"/>
              </a:ext>
            </a:extLst>
          </p:cNvPr>
          <p:cNvSpPr/>
          <p:nvPr/>
        </p:nvSpPr>
        <p:spPr>
          <a:xfrm>
            <a:off x="6565199" y="4376964"/>
            <a:ext cx="202749" cy="22358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6773A4E-0169-8BB2-5B92-CBC36E446C49}"/>
              </a:ext>
            </a:extLst>
          </p:cNvPr>
          <p:cNvCxnSpPr>
            <a:cxnSpLocks/>
          </p:cNvCxnSpPr>
          <p:nvPr/>
        </p:nvCxnSpPr>
        <p:spPr>
          <a:xfrm flipV="1">
            <a:off x="6663391" y="3100431"/>
            <a:ext cx="0" cy="1191490"/>
          </a:xfrm>
          <a:prstGeom prst="straightConnector1">
            <a:avLst/>
          </a:prstGeom>
          <a:ln w="317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181B6A-6DF7-C88D-269D-ADA54CBC43C7}"/>
              </a:ext>
            </a:extLst>
          </p:cNvPr>
          <p:cNvSpPr txBox="1"/>
          <p:nvPr/>
        </p:nvSpPr>
        <p:spPr>
          <a:xfrm>
            <a:off x="6719457" y="4414632"/>
            <a:ext cx="810490" cy="22358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base</a:t>
            </a:r>
            <a:r>
              <a:rPr lang="en-US" altLang="ko-KR" sz="12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rial Narrow" panose="020B0606020202030204" pitchFamily="34" charset="0"/>
              </a:rPr>
              <a:t>0.067 </a:t>
            </a:r>
            <a:endParaRPr lang="ko-KR" altLang="en-US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77C477-3A42-F5B2-DE6F-BB3DF178E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3" y="1235458"/>
            <a:ext cx="4107875" cy="2167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B162B2-5AF6-4D1E-1B13-A33E043B0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73" y="1587955"/>
            <a:ext cx="4107875" cy="220934"/>
          </a:xfrm>
          <a:prstGeom prst="rect">
            <a:avLst/>
          </a:prstGeom>
        </p:spPr>
      </p:pic>
      <p:sp>
        <p:nvSpPr>
          <p:cNvPr id="21" name="Google Shape;199;p33">
            <a:extLst>
              <a:ext uri="{FF2B5EF4-FFF2-40B4-BE49-F238E27FC236}">
                <a16:creationId xmlns:a16="http://schemas.microsoft.com/office/drawing/2014/main" id="{77EEB8C0-FB85-D7A1-C2A8-35C71898D84C}"/>
              </a:ext>
            </a:extLst>
          </p:cNvPr>
          <p:cNvSpPr txBox="1"/>
          <p:nvPr/>
        </p:nvSpPr>
        <p:spPr>
          <a:xfrm>
            <a:off x="259219" y="1941345"/>
            <a:ext cx="8618591" cy="3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lvl="0">
              <a:lnSpc>
                <a:spcPct val="150000"/>
              </a:lnSpc>
              <a:buClrTx/>
              <a:buSzPts val="1800"/>
              <a:defRPr/>
            </a:pPr>
            <a:r>
              <a:rPr lang="ko-KR" altLang="en-US" sz="1100" b="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대회에 대한 생각 이모저모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87B2E6-29F6-B70D-75D2-4A122E35C7DB}"/>
              </a:ext>
            </a:extLst>
          </p:cNvPr>
          <p:cNvSpPr txBox="1"/>
          <p:nvPr/>
        </p:nvSpPr>
        <p:spPr>
          <a:xfrm>
            <a:off x="126504" y="2163955"/>
            <a:ext cx="4730613" cy="2864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 </a:t>
            </a:r>
            <a:r>
              <a:rPr lang="en-US" altLang="ko-KR" sz="1050" dirty="0" err="1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Item_id</a:t>
            </a: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ko-KR" altLang="en-US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에 대한 관리가 아쉬운 데이터 였지만 오히려 현실의 노이즈 데이터라고 생각하고 해결할 방법을 찾는 것도 나쁘지 않았던 것 같습니다</a:t>
            </a: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FFDA66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User journey </a:t>
            </a:r>
            <a:r>
              <a:rPr lang="ko-KR" altLang="en-US" sz="1050" dirty="0" err="1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를</a:t>
            </a:r>
            <a:r>
              <a:rPr lang="ko-KR" altLang="en-US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따라가면서 생각해보고 싶었는데 데이터도 노력도 충분하지 않았던 것 같습니다</a:t>
            </a: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.</a:t>
            </a:r>
            <a:r>
              <a:rPr lang="ko-KR" altLang="en-US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앞으로도 다양한 </a:t>
            </a: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eCommerce </a:t>
            </a:r>
            <a:r>
              <a:rPr lang="ko-KR" altLang="en-US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데이터를 만져보고 성능 개선을 해보고 싶습니다</a:t>
            </a: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FFDA66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매번 드는 생각이지만 구상보다 행동을 먼저 해야 하는데 실행력이 아쉽습니다</a:t>
            </a: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.</a:t>
            </a:r>
            <a:r>
              <a:rPr lang="ko-KR" altLang="en-US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발전 해야 할 부분인 것 같습니다</a:t>
            </a:r>
            <a:r>
              <a:rPr lang="en-US" altLang="ko-KR" sz="105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807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447;p19">
            <a:extLst>
              <a:ext uri="{FF2B5EF4-FFF2-40B4-BE49-F238E27FC236}">
                <a16:creationId xmlns:a16="http://schemas.microsoft.com/office/drawing/2014/main" id="{D2D3A64D-2E9E-CD03-A0D0-83DE23F3CC9A}"/>
              </a:ext>
            </a:extLst>
          </p:cNvPr>
          <p:cNvSpPr txBox="1"/>
          <p:nvPr/>
        </p:nvSpPr>
        <p:spPr>
          <a:xfrm>
            <a:off x="1779670" y="4709070"/>
            <a:ext cx="736375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9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lang="en-US" sz="900" dirty="0" err="1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무단전재</a:t>
            </a:r>
            <a:r>
              <a:rPr lang="en-US" sz="900" dirty="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 dirty="0" err="1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r>
              <a:rPr lang="en-US" sz="900" dirty="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 dirty="0" err="1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재배포</a:t>
            </a:r>
            <a:r>
              <a:rPr lang="en-US" sz="900" dirty="0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 dirty="0" err="1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금지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443;p19">
            <a:extLst>
              <a:ext uri="{FF2B5EF4-FFF2-40B4-BE49-F238E27FC236}">
                <a16:creationId xmlns:a16="http://schemas.microsoft.com/office/drawing/2014/main" id="{9F15F8F8-1F36-F48D-3C74-2E9DE4FFDC49}"/>
              </a:ext>
            </a:extLst>
          </p:cNvPr>
          <p:cNvSpPr txBox="1"/>
          <p:nvPr/>
        </p:nvSpPr>
        <p:spPr>
          <a:xfrm>
            <a:off x="670449" y="1823734"/>
            <a:ext cx="1023596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445;p19">
            <a:extLst>
              <a:ext uri="{FF2B5EF4-FFF2-40B4-BE49-F238E27FC236}">
                <a16:creationId xmlns:a16="http://schemas.microsoft.com/office/drawing/2014/main" id="{E471E1A4-9157-6A55-73F9-96A89B6F58D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896" y="123354"/>
            <a:ext cx="2668061" cy="21894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446;p19">
            <a:extLst>
              <a:ext uri="{FF2B5EF4-FFF2-40B4-BE49-F238E27FC236}">
                <a16:creationId xmlns:a16="http://schemas.microsoft.com/office/drawing/2014/main" id="{08A0E5B4-BDD0-502D-6D91-5C2C95E039DE}"/>
              </a:ext>
            </a:extLst>
          </p:cNvPr>
          <p:cNvSpPr txBox="1"/>
          <p:nvPr/>
        </p:nvSpPr>
        <p:spPr>
          <a:xfrm>
            <a:off x="670440" y="1347334"/>
            <a:ext cx="1023596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Life-Changing Education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199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96;p33">
            <a:extLst>
              <a:ext uri="{FF2B5EF4-FFF2-40B4-BE49-F238E27FC236}">
                <a16:creationId xmlns:a16="http://schemas.microsoft.com/office/drawing/2014/main" id="{F7764458-2A18-C01A-BA70-1394D8570C52}"/>
              </a:ext>
            </a:extLst>
          </p:cNvPr>
          <p:cNvSpPr txBox="1"/>
          <p:nvPr/>
        </p:nvSpPr>
        <p:spPr>
          <a:xfrm>
            <a:off x="609600" y="1024739"/>
            <a:ext cx="1802064" cy="42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00"/>
              <a:buFontTx/>
              <a:buNone/>
              <a:tabLst/>
              <a:defRPr/>
            </a:pPr>
            <a:r>
              <a:rPr kumimoji="0" lang="en-US" altLang="ko" sz="2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Content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4" name="Google Shape;197;p33">
            <a:extLst>
              <a:ext uri="{FF2B5EF4-FFF2-40B4-BE49-F238E27FC236}">
                <a16:creationId xmlns:a16="http://schemas.microsoft.com/office/drawing/2014/main" id="{0ED71783-4970-E1A2-B7EF-F47EE76A4A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549" y="1672272"/>
            <a:ext cx="7295762" cy="10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98;p33">
            <a:extLst>
              <a:ext uri="{FF2B5EF4-FFF2-40B4-BE49-F238E27FC236}">
                <a16:creationId xmlns:a16="http://schemas.microsoft.com/office/drawing/2014/main" id="{5FEEF7FC-9C53-5C7E-7314-B7993409B71F}"/>
              </a:ext>
            </a:extLst>
          </p:cNvPr>
          <p:cNvGrpSpPr/>
          <p:nvPr/>
        </p:nvGrpSpPr>
        <p:grpSpPr>
          <a:xfrm>
            <a:off x="958183" y="1972540"/>
            <a:ext cx="6147790" cy="1979887"/>
            <a:chOff x="1847094" y="3695700"/>
            <a:chExt cx="7181400" cy="3959773"/>
          </a:xfrm>
        </p:grpSpPr>
        <p:sp>
          <p:nvSpPr>
            <p:cNvPr id="6" name="Google Shape;199;p33">
              <a:extLst>
                <a:ext uri="{FF2B5EF4-FFF2-40B4-BE49-F238E27FC236}">
                  <a16:creationId xmlns:a16="http://schemas.microsoft.com/office/drawing/2014/main" id="{76692EE1-EB3F-BEFE-45FA-324CEF6F2ACD}"/>
                </a:ext>
              </a:extLst>
            </p:cNvPr>
            <p:cNvSpPr txBox="1"/>
            <p:nvPr/>
          </p:nvSpPr>
          <p:spPr>
            <a:xfrm>
              <a:off x="1847096" y="3695700"/>
              <a:ext cx="6154500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altLang="k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AABB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1.</a:t>
              </a:r>
              <a:r>
                <a:rPr kumimoji="0" lang="ko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   </a:t>
              </a:r>
              <a:r>
                <a:rPr kumimoji="0" lang="en-US" altLang="k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Commerce Purchase Be</a:t>
              </a:r>
              <a:r>
                <a:rPr lang="en-US" altLang="ko" sz="1800" dirty="0" err="1">
                  <a:solidFill>
                    <a:srgbClr val="FFFFFF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havior</a:t>
              </a:r>
              <a:r>
                <a:rPr lang="en-US" altLang="ko" sz="1800" dirty="0">
                  <a:solidFill>
                    <a:srgbClr val="FFFFFF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 Prediction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7" name="Google Shape;200;p33">
              <a:extLst>
                <a:ext uri="{FF2B5EF4-FFF2-40B4-BE49-F238E27FC236}">
                  <a16:creationId xmlns:a16="http://schemas.microsoft.com/office/drawing/2014/main" id="{0F3D3F4D-C3A8-51E8-7ED0-54E650FD3623}"/>
                </a:ext>
              </a:extLst>
            </p:cNvPr>
            <p:cNvSpPr txBox="1"/>
            <p:nvPr/>
          </p:nvSpPr>
          <p:spPr>
            <a:xfrm>
              <a:off x="1847094" y="4570793"/>
              <a:ext cx="7181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altLang="k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AABB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2.</a:t>
              </a:r>
              <a:r>
                <a:rPr kumimoji="0" lang="ko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 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EDA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8" name="Google Shape;201;p33">
              <a:extLst>
                <a:ext uri="{FF2B5EF4-FFF2-40B4-BE49-F238E27FC236}">
                  <a16:creationId xmlns:a16="http://schemas.microsoft.com/office/drawing/2014/main" id="{845A13D4-9DA1-CABF-E93B-F3DA81ADD9FD}"/>
                </a:ext>
              </a:extLst>
            </p:cNvPr>
            <p:cNvSpPr txBox="1"/>
            <p:nvPr/>
          </p:nvSpPr>
          <p:spPr>
            <a:xfrm>
              <a:off x="1847097" y="5400471"/>
              <a:ext cx="6940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altLang="k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AABB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3.</a:t>
              </a:r>
              <a:r>
                <a:rPr kumimoji="0" lang="ko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   </a:t>
              </a:r>
              <a:r>
                <a:rPr lang="en-US" altLang="ko" sz="1800" dirty="0">
                  <a:solidFill>
                    <a:srgbClr val="FFFFFF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Feature Engineering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9" name="Google Shape;202;p33">
              <a:extLst>
                <a:ext uri="{FF2B5EF4-FFF2-40B4-BE49-F238E27FC236}">
                  <a16:creationId xmlns:a16="http://schemas.microsoft.com/office/drawing/2014/main" id="{965E27C6-5285-89AC-CD20-511A73E96E07}"/>
                </a:ext>
              </a:extLst>
            </p:cNvPr>
            <p:cNvSpPr txBox="1"/>
            <p:nvPr/>
          </p:nvSpPr>
          <p:spPr>
            <a:xfrm>
              <a:off x="1847098" y="7009183"/>
              <a:ext cx="6466025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altLang="k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AABB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5.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AABB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  </a:t>
              </a:r>
              <a:r>
                <a:rPr lang="en-US" altLang="ko" sz="1800" dirty="0">
                  <a:solidFill>
                    <a:srgbClr val="FFFFFF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Conclusion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0" name="Google Shape;203;p33">
              <a:extLst>
                <a:ext uri="{FF2B5EF4-FFF2-40B4-BE49-F238E27FC236}">
                  <a16:creationId xmlns:a16="http://schemas.microsoft.com/office/drawing/2014/main" id="{0ED4813F-E179-A8D1-FDD1-7AA36F7E377F}"/>
                </a:ext>
              </a:extLst>
            </p:cNvPr>
            <p:cNvSpPr txBox="1"/>
            <p:nvPr/>
          </p:nvSpPr>
          <p:spPr>
            <a:xfrm>
              <a:off x="1847098" y="6183617"/>
              <a:ext cx="692115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altLang="k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AABB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4.</a:t>
              </a:r>
              <a:r>
                <a:rPr kumimoji="0" lang="ko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   </a:t>
              </a:r>
              <a:r>
                <a:rPr kumimoji="0" lang="en-US" altLang="k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8FFFF"/>
                  </a:solidFill>
                  <a:effectLst/>
                  <a:uLnTx/>
                  <a:uFillTx/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Modeling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</p:grpSp>
      <p:pic>
        <p:nvPicPr>
          <p:cNvPr id="13" name="Google Shape;155;p27">
            <a:extLst>
              <a:ext uri="{FF2B5EF4-FFF2-40B4-BE49-F238E27FC236}">
                <a16:creationId xmlns:a16="http://schemas.microsoft.com/office/drawing/2014/main" id="{D8E5C259-36B6-A107-EFD7-B3E7F22DF3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9;p33">
            <a:extLst>
              <a:ext uri="{FF2B5EF4-FFF2-40B4-BE49-F238E27FC236}">
                <a16:creationId xmlns:a16="http://schemas.microsoft.com/office/drawing/2014/main" id="{27CAD412-1538-3E73-8573-2931B6B6E737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1</a:t>
            </a:r>
            <a:r>
              <a:rPr lang="en-US" altLang="ko-KR" sz="1800" dirty="0">
                <a:solidFill>
                  <a:srgbClr val="FFAABB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  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Commerce Purchase Be</a:t>
            </a:r>
            <a:r>
              <a:rPr lang="en-US" altLang="ko" sz="1800" dirty="0" err="1">
                <a:solidFill>
                  <a:srgbClr val="FFFFFF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havior</a:t>
            </a:r>
            <a:r>
              <a:rPr lang="en-US" altLang="ko" sz="1800" dirty="0">
                <a:solidFill>
                  <a:srgbClr val="FFFFFF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Prediction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8" name="Google Shape;199;p33">
            <a:extLst>
              <a:ext uri="{FF2B5EF4-FFF2-40B4-BE49-F238E27FC236}">
                <a16:creationId xmlns:a16="http://schemas.microsoft.com/office/drawing/2014/main" id="{C86D5EE5-493F-33B4-FF3F-8CCFDF014446}"/>
              </a:ext>
            </a:extLst>
          </p:cNvPr>
          <p:cNvSpPr txBox="1"/>
          <p:nvPr/>
        </p:nvSpPr>
        <p:spPr>
          <a:xfrm>
            <a:off x="276073" y="767059"/>
            <a:ext cx="8618591" cy="392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□  목표 </a:t>
            </a: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: 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사용자 쇼핑 패턴을 분석하여 미래에 사용자가 구매할 상품을 추천</a:t>
            </a:r>
            <a:endParaRPr lang="en-US" altLang="ko-KR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□  데이터</a:t>
            </a: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Train : 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온라인 쇼핑몰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8,350,311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건</a:t>
            </a:r>
            <a:endParaRPr lang="en-US" altLang="ko-KR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                  (‘19. 11. 01 ~ ‘20. 02. 29, 4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개월간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Test : 6,382,570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건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(open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50%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+ hidden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50%)</a:t>
            </a:r>
          </a:p>
          <a:p>
            <a:pPr>
              <a:lnSpc>
                <a:spcPct val="150000"/>
              </a:lnSpc>
            </a:pP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                   (‘20. 03. 01 ~ 03. 07, 7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일간</a:t>
            </a: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□  평가 지표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nDCG@10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랭킹기반 추천시스템에 주로 쓰이는 평가 지표</a:t>
            </a:r>
            <a:endParaRPr lang="en-US" altLang="ko-KR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train 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데이터의 모든 유저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638,257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명에서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개의 중복 없는 </a:t>
            </a: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을 추천</a:t>
            </a:r>
            <a:endParaRPr lang="en-US" altLang="ko-KR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관련성이 높은 결과가 상위권에 노출되어야 하지만 본 대회에서는 실제 구매 여부로 판단</a:t>
            </a:r>
            <a:endParaRPr lang="en-US" altLang="ko-KR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    </a:t>
            </a:r>
            <a:endParaRPr lang="en-US" altLang="ko-KR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ECC98D-A8D8-507A-64FB-99D8FB1E827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4759533" y="1426483"/>
            <a:ext cx="4259515" cy="32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1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33">
            <a:extLst>
              <a:ext uri="{FF2B5EF4-FFF2-40B4-BE49-F238E27FC236}">
                <a16:creationId xmlns:a16="http://schemas.microsoft.com/office/drawing/2014/main" id="{89A4CE5F-06E2-7B72-428F-135737DF882D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1</a:t>
            </a:r>
            <a:r>
              <a:rPr lang="en-US" altLang="ko-KR" sz="1800" dirty="0">
                <a:solidFill>
                  <a:srgbClr val="FFAABB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  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</a:rPr>
              <a:t>Commerce Purchase Be</a:t>
            </a:r>
            <a:r>
              <a:rPr lang="en-US" altLang="ko" sz="1800" dirty="0" err="1">
                <a:solidFill>
                  <a:srgbClr val="FFFFFF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havior</a:t>
            </a:r>
            <a:r>
              <a:rPr lang="en-US" altLang="ko" sz="1800" dirty="0">
                <a:solidFill>
                  <a:srgbClr val="FFFFFF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Prediction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F1185D-6C3B-5875-B1D3-6FA3F46C5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931245"/>
            <a:ext cx="7772400" cy="16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9;p33">
            <a:extLst>
              <a:ext uri="{FF2B5EF4-FFF2-40B4-BE49-F238E27FC236}">
                <a16:creationId xmlns:a16="http://schemas.microsoft.com/office/drawing/2014/main" id="{27CAD412-1538-3E73-8573-2931B6B6E737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2.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  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EDA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1AF61F-3274-9C3F-3A89-7C4C5B160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93" y="1428921"/>
            <a:ext cx="2234303" cy="2307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65513F-814A-07C8-8C03-7982416CE13F}"/>
              </a:ext>
            </a:extLst>
          </p:cNvPr>
          <p:cNvSpPr txBox="1"/>
          <p:nvPr/>
        </p:nvSpPr>
        <p:spPr>
          <a:xfrm>
            <a:off x="62855" y="3863698"/>
            <a:ext cx="3397343" cy="628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view(8,331,873) 99.78%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cart(16,362) 0.19%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purchase(2,076)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0.03%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7D09C3-FA73-9323-ABC6-862A9C565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042" y="1394051"/>
            <a:ext cx="1291543" cy="2364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A3C38F-D0EB-ACD8-4E84-68BD272ABA6E}"/>
              </a:ext>
            </a:extLst>
          </p:cNvPr>
          <p:cNvSpPr txBox="1"/>
          <p:nvPr/>
        </p:nvSpPr>
        <p:spPr>
          <a:xfrm>
            <a:off x="1016738" y="965741"/>
            <a:ext cx="1177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Event Type</a:t>
            </a:r>
            <a:endParaRPr lang="ko-KR" altLang="en-US" sz="1100" dirty="0">
              <a:solidFill>
                <a:srgbClr val="FFD966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7CCC8-2283-66BA-23A7-4D4EF8CFC5E0}"/>
              </a:ext>
            </a:extLst>
          </p:cNvPr>
          <p:cNvSpPr txBox="1"/>
          <p:nvPr/>
        </p:nvSpPr>
        <p:spPr>
          <a:xfrm>
            <a:off x="3899546" y="965741"/>
            <a:ext cx="1177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Category</a:t>
            </a:r>
            <a:endParaRPr lang="ko-KR" altLang="en-US" sz="1100" dirty="0">
              <a:solidFill>
                <a:srgbClr val="FFD966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021E4E-936B-D14C-9B6C-33717187E0AF}"/>
              </a:ext>
            </a:extLst>
          </p:cNvPr>
          <p:cNvSpPr txBox="1"/>
          <p:nvPr/>
        </p:nvSpPr>
        <p:spPr>
          <a:xfrm>
            <a:off x="6782354" y="965741"/>
            <a:ext cx="1177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Brand</a:t>
            </a:r>
            <a:endParaRPr lang="ko-KR" altLang="en-US" sz="1100" dirty="0">
              <a:solidFill>
                <a:srgbClr val="FFD966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526F0-6D78-7622-3BBB-A9D7AD235416}"/>
              </a:ext>
            </a:extLst>
          </p:cNvPr>
          <p:cNvSpPr txBox="1"/>
          <p:nvPr/>
        </p:nvSpPr>
        <p:spPr>
          <a:xfrm>
            <a:off x="3522477" y="3958147"/>
            <a:ext cx="1698672" cy="43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Apparel 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카테고리 뿐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50A63-4E38-B3F7-5726-DC1268CA796A}"/>
              </a:ext>
            </a:extLst>
          </p:cNvPr>
          <p:cNvSpPr txBox="1"/>
          <p:nvPr/>
        </p:nvSpPr>
        <p:spPr>
          <a:xfrm>
            <a:off x="6468455" y="3963553"/>
            <a:ext cx="3397343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Brand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는 다양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22EC4C7-7AA1-3F9D-68CE-652871683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039" y="1561283"/>
            <a:ext cx="603465" cy="1942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907BF6-9B7D-C5E0-0468-97FBC37E2573}"/>
              </a:ext>
            </a:extLst>
          </p:cNvPr>
          <p:cNvSpPr txBox="1"/>
          <p:nvPr/>
        </p:nvSpPr>
        <p:spPr>
          <a:xfrm>
            <a:off x="3071112" y="4669144"/>
            <a:ext cx="3397343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적은 구매이력에 주의해야 하고</a:t>
            </a:r>
            <a:r>
              <a:rPr lang="en-US" altLang="ko-KR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,</a:t>
            </a:r>
            <a:r>
              <a:rPr lang="ko-KR" altLang="en-US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데이터상 한계가 있음을 숙지</a:t>
            </a:r>
            <a:r>
              <a:rPr lang="en-US" altLang="ko-KR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9881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33">
            <a:extLst>
              <a:ext uri="{FF2B5EF4-FFF2-40B4-BE49-F238E27FC236}">
                <a16:creationId xmlns:a16="http://schemas.microsoft.com/office/drawing/2014/main" id="{30F41324-ECD7-2A85-6DD8-8EFFAC5476DE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2.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  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EDA(daily visits/conversion rate)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03AB6-AFC1-16D5-4F05-9291005E9AB6}"/>
              </a:ext>
            </a:extLst>
          </p:cNvPr>
          <p:cNvSpPr txBox="1"/>
          <p:nvPr/>
        </p:nvSpPr>
        <p:spPr>
          <a:xfrm>
            <a:off x="1448985" y="1111357"/>
            <a:ext cx="1333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일별</a:t>
            </a:r>
            <a:r>
              <a:rPr lang="en-US" altLang="ko-KR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sz="1100" dirty="0" err="1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요일별</a:t>
            </a:r>
            <a:r>
              <a:rPr lang="ko-KR" altLang="en-US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방문수</a:t>
            </a:r>
            <a:endParaRPr lang="ko-KR" altLang="en-US" sz="1100" dirty="0">
              <a:solidFill>
                <a:srgbClr val="FFD966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EA011-EA66-CE3C-5D3C-D311975309F4}"/>
              </a:ext>
            </a:extLst>
          </p:cNvPr>
          <p:cNvSpPr txBox="1"/>
          <p:nvPr/>
        </p:nvSpPr>
        <p:spPr>
          <a:xfrm>
            <a:off x="5998433" y="1121629"/>
            <a:ext cx="14131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일별</a:t>
            </a:r>
            <a:r>
              <a:rPr lang="en-US" altLang="ko-KR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sz="1100" dirty="0" err="1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요일별</a:t>
            </a:r>
            <a:r>
              <a:rPr lang="ko-KR" altLang="en-US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전환율</a:t>
            </a:r>
            <a:endParaRPr lang="ko-KR" altLang="en-US" sz="1100" dirty="0">
              <a:solidFill>
                <a:srgbClr val="FFD966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E9885C-2DA1-0B4F-5E87-4801550D9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048" y="1777428"/>
            <a:ext cx="3988470" cy="1902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7F2A7B-ED14-7516-5D97-0B92AE428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74" y="1777428"/>
            <a:ext cx="3988470" cy="1922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C5D84-C962-0CFD-0132-110952640D1F}"/>
              </a:ext>
            </a:extLst>
          </p:cNvPr>
          <p:cNvSpPr txBox="1"/>
          <p:nvPr/>
        </p:nvSpPr>
        <p:spPr>
          <a:xfrm>
            <a:off x="735539" y="3847787"/>
            <a:ext cx="3397343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일 </a:t>
            </a:r>
            <a:r>
              <a:rPr lang="ko-KR" altLang="en-US" sz="8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방문량이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튀는 구간 존재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,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목요일 이후 수요가 증가함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CCD31-9EFE-5C98-FB9D-AE10D5DECFF6}"/>
              </a:ext>
            </a:extLst>
          </p:cNvPr>
          <p:cNvSpPr txBox="1"/>
          <p:nvPr/>
        </p:nvSpPr>
        <p:spPr>
          <a:xfrm>
            <a:off x="5399175" y="3847787"/>
            <a:ext cx="3397343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2020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년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2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월 이후 </a:t>
            </a:r>
            <a:r>
              <a:rPr lang="ko-KR" altLang="en-US" sz="8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전환율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증가 이유 분석 필요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96880-9FAD-ADED-5228-04CAA8808935}"/>
              </a:ext>
            </a:extLst>
          </p:cNvPr>
          <p:cNvSpPr txBox="1"/>
          <p:nvPr/>
        </p:nvSpPr>
        <p:spPr>
          <a:xfrm>
            <a:off x="1945345" y="4596901"/>
            <a:ext cx="5725406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주요 구간에 조회되거나 구매되는 아이템을 분석하고 방문횟수가 적은 고객에게 </a:t>
            </a:r>
            <a:r>
              <a:rPr lang="en-US" altLang="ko-KR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popular </a:t>
            </a:r>
            <a:r>
              <a:rPr lang="ko-KR" altLang="en-US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추천으로 활용할 수 있지 않을까</a:t>
            </a:r>
            <a:r>
              <a:rPr lang="en-US" altLang="ko-KR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306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33">
            <a:extLst>
              <a:ext uri="{FF2B5EF4-FFF2-40B4-BE49-F238E27FC236}">
                <a16:creationId xmlns:a16="http://schemas.microsoft.com/office/drawing/2014/main" id="{30F41324-ECD7-2A85-6DD8-8EFFAC5476DE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2.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  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EDA(customer analysis)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03AB6-AFC1-16D5-4F05-9291005E9AB6}"/>
              </a:ext>
            </a:extLst>
          </p:cNvPr>
          <p:cNvSpPr txBox="1"/>
          <p:nvPr/>
        </p:nvSpPr>
        <p:spPr>
          <a:xfrm>
            <a:off x="1167984" y="965741"/>
            <a:ext cx="18952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반복 구매 고객 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EA011-EA66-CE3C-5D3C-D311975309F4}"/>
              </a:ext>
            </a:extLst>
          </p:cNvPr>
          <p:cNvSpPr txBox="1"/>
          <p:nvPr/>
        </p:nvSpPr>
        <p:spPr>
          <a:xfrm>
            <a:off x="4014185" y="965741"/>
            <a:ext cx="14131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판매 금액 분포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3462E-9AAE-147A-FE89-8EF8912B1A5A}"/>
              </a:ext>
            </a:extLst>
          </p:cNvPr>
          <p:cNvSpPr txBox="1"/>
          <p:nvPr/>
        </p:nvSpPr>
        <p:spPr>
          <a:xfrm>
            <a:off x="6586097" y="965741"/>
            <a:ext cx="14131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가치 고객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0C3F9-B53E-2333-DCFF-46CB5B830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74" y="1712592"/>
            <a:ext cx="2996596" cy="1926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809345-69EC-592B-1C3F-6FB8295F5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799" y="1476043"/>
            <a:ext cx="2407139" cy="2399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483F93-0515-A1F2-F105-A27AC2D95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689" y="1832033"/>
            <a:ext cx="2505247" cy="1612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39E002-BC8F-5E59-0129-EA819CB2221D}"/>
              </a:ext>
            </a:extLst>
          </p:cNvPr>
          <p:cNvSpPr txBox="1"/>
          <p:nvPr/>
        </p:nvSpPr>
        <p:spPr>
          <a:xfrm>
            <a:off x="975073" y="3876971"/>
            <a:ext cx="1598597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대부분이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번 방문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66B5A-8746-4EAB-FE64-7207924CB338}"/>
              </a:ext>
            </a:extLst>
          </p:cNvPr>
          <p:cNvSpPr txBox="1"/>
          <p:nvPr/>
        </p:nvSpPr>
        <p:spPr>
          <a:xfrm>
            <a:off x="3548167" y="3994820"/>
            <a:ext cx="1879135" cy="443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유저별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총 구매 금액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0~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100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달러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(?)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구간이 많음 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A5495-2D95-BA30-AAA3-3A55F975E28C}"/>
              </a:ext>
            </a:extLst>
          </p:cNvPr>
          <p:cNvSpPr txBox="1"/>
          <p:nvPr/>
        </p:nvSpPr>
        <p:spPr>
          <a:xfrm>
            <a:off x="5996343" y="4006365"/>
            <a:ext cx="3397343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전체 매출의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Top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10%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고객이 매출의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47.5%</a:t>
            </a:r>
            <a:r>
              <a:rPr lang="ko-KR" altLang="en-US" sz="8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를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차지함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D69FB-C24A-EF5B-C481-9D17AD684397}"/>
              </a:ext>
            </a:extLst>
          </p:cNvPr>
          <p:cNvSpPr txBox="1"/>
          <p:nvPr/>
        </p:nvSpPr>
        <p:spPr>
          <a:xfrm>
            <a:off x="3144057" y="4669176"/>
            <a:ext cx="3442040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VIP </a:t>
            </a:r>
            <a:r>
              <a:rPr lang="ko-KR" altLang="en-US" sz="800" dirty="0">
                <a:solidFill>
                  <a:srgbClr val="03B1F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고객과 일반 고객에 대한 분리된 추천이 필요해 보임</a:t>
            </a:r>
            <a:endParaRPr lang="en-US" altLang="ko-KR" sz="800" dirty="0">
              <a:solidFill>
                <a:srgbClr val="03B1F0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4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03AB6-AFC1-16D5-4F05-9291005E9AB6}"/>
              </a:ext>
            </a:extLst>
          </p:cNvPr>
          <p:cNvSpPr txBox="1"/>
          <p:nvPr/>
        </p:nvSpPr>
        <p:spPr>
          <a:xfrm>
            <a:off x="278833" y="1032430"/>
            <a:ext cx="29486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D9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RFM(Recency, Frequency, Monetary)</a:t>
            </a:r>
            <a:endParaRPr lang="ko-KR" altLang="en-US" sz="1100" dirty="0">
              <a:solidFill>
                <a:srgbClr val="FFD966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6" name="Google Shape;199;p33">
            <a:extLst>
              <a:ext uri="{FF2B5EF4-FFF2-40B4-BE49-F238E27FC236}">
                <a16:creationId xmlns:a16="http://schemas.microsoft.com/office/drawing/2014/main" id="{47E9E421-B16B-F225-0493-ED7B39ACA380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2.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  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EDA(customer analysis)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1255E-3B5A-6774-2F8F-E85ED9F13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025" y="1131303"/>
            <a:ext cx="3711767" cy="3064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E767E-7177-699C-90D2-BC1D8CE3F349}"/>
              </a:ext>
            </a:extLst>
          </p:cNvPr>
          <p:cNvSpPr txBox="1"/>
          <p:nvPr/>
        </p:nvSpPr>
        <p:spPr>
          <a:xfrm>
            <a:off x="0" y="1716472"/>
            <a:ext cx="5417352" cy="2636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최근 고객의 활동과 상호작용 빈도를 반영하여 고객 군집을 나누는 등 개인화된 추천에 활용할 수 있음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Recency(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최근성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):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 최신 데이터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–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마지막 구매 날짜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Frequency(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빈도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):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방문횟수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Monetary(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거래금액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):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구매금액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R score: Recency 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값을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4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분위로 나눔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,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낮은 값일수록 최근 구매 고객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좋음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FM score: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Frequency, Monetary 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값을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4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분위로 나눔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,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높은 값일 수록 자주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,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많이 구매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좋음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RFM segmentation: R, F, M score(1~4)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의 조합으로 </a:t>
            </a: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segmentation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Lost-&gt;Hibernating-&gt;Can’t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Lost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Them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-&gt;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About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to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Sleep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-&gt;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 err="1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Promissing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-&gt;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Potential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Loyalist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-&gt;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Loyal</a:t>
            </a:r>
            <a:r>
              <a:rPr lang="ko-KR" altLang="en-US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700" dirty="0">
                <a:solidFill>
                  <a:srgbClr val="FFDA66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Customers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2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2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rgbClr val="03B1F0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C9EC3B-CF5E-CB3E-4C60-8C210F27F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909" y="3852064"/>
            <a:ext cx="4265924" cy="700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24D38-6F5E-5844-BF6D-F0F286DBB26A}"/>
              </a:ext>
            </a:extLst>
          </p:cNvPr>
          <p:cNvSpPr txBox="1"/>
          <p:nvPr/>
        </p:nvSpPr>
        <p:spPr>
          <a:xfrm>
            <a:off x="6272214" y="4286968"/>
            <a:ext cx="1233838" cy="265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User Segment </a:t>
            </a: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예시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82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" y="2902564"/>
            <a:ext cx="9142858" cy="22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015" y="249784"/>
            <a:ext cx="1182795" cy="1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074" y="590983"/>
            <a:ext cx="8618591" cy="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9;p33">
            <a:extLst>
              <a:ext uri="{FF2B5EF4-FFF2-40B4-BE49-F238E27FC236}">
                <a16:creationId xmlns:a16="http://schemas.microsoft.com/office/drawing/2014/main" id="{30F41324-ECD7-2A85-6DD8-8EFFAC5476DE}"/>
              </a:ext>
            </a:extLst>
          </p:cNvPr>
          <p:cNvSpPr txBox="1"/>
          <p:nvPr/>
        </p:nvSpPr>
        <p:spPr>
          <a:xfrm>
            <a:off x="206803" y="167690"/>
            <a:ext cx="7385487" cy="3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lang="en-US" altLang="ko-KR" sz="1800" dirty="0">
                <a:solidFill>
                  <a:srgbClr val="FFAABB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3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FFAABB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Dotum Medium" panose="02020603020101020101" pitchFamily="18" charset="-127"/>
                <a:ea typeface="KoPubDotum Medium" panose="02020603020101020101" pitchFamily="18" charset="-127"/>
                <a:sym typeface="Arial"/>
              </a:rPr>
              <a:t>  </a:t>
            </a:r>
            <a:r>
              <a:rPr lang="en-US" altLang="ko" sz="1800" dirty="0">
                <a:solidFill>
                  <a:srgbClr val="FFFFFF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Feature Engineering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DCCA0-019F-F60C-5476-2BF854998009}"/>
              </a:ext>
            </a:extLst>
          </p:cNvPr>
          <p:cNvSpPr txBox="1"/>
          <p:nvPr/>
        </p:nvSpPr>
        <p:spPr>
          <a:xfrm>
            <a:off x="1473553" y="4611485"/>
            <a:ext cx="1439712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파생변수 생성</a:t>
            </a:r>
            <a:endParaRPr lang="en-US" altLang="ko-KR" sz="8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689D2FDA-9CA9-16FB-1310-5E633C9C8784}"/>
              </a:ext>
            </a:extLst>
          </p:cNvPr>
          <p:cNvSpPr/>
          <p:nvPr/>
        </p:nvSpPr>
        <p:spPr>
          <a:xfrm>
            <a:off x="477852" y="1082021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USER</a:t>
            </a:r>
            <a:r>
              <a:rPr kumimoji="1" lang="en-US" altLang="ko-KR" sz="8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_ID</a:t>
            </a:r>
            <a:endParaRPr kumimoji="1" lang="ko-KR" altLang="en-US" sz="6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C705AA39-3686-66A0-C5F8-72042CD9A393}"/>
              </a:ext>
            </a:extLst>
          </p:cNvPr>
          <p:cNvSpPr/>
          <p:nvPr/>
        </p:nvSpPr>
        <p:spPr>
          <a:xfrm>
            <a:off x="477852" y="1517478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800" b="1" dirty="0"/>
              <a:t>ITEM_ID</a:t>
            </a:r>
            <a:endParaRPr kumimoji="1" lang="ko-KR" altLang="en-US" sz="6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4">
            <a:extLst>
              <a:ext uri="{FF2B5EF4-FFF2-40B4-BE49-F238E27FC236}">
                <a16:creationId xmlns:a16="http://schemas.microsoft.com/office/drawing/2014/main" id="{493AF0FF-3291-F442-70D7-885DEB3AFA44}"/>
              </a:ext>
            </a:extLst>
          </p:cNvPr>
          <p:cNvSpPr/>
          <p:nvPr/>
        </p:nvSpPr>
        <p:spPr>
          <a:xfrm>
            <a:off x="477852" y="2388392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800" b="1" dirty="0"/>
              <a:t>EVENT_TIME</a:t>
            </a:r>
            <a:endParaRPr kumimoji="1" lang="ko-KR" altLang="en-US" sz="6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E3B7356C-6AB0-6454-F31F-CC6C60FE8BD8}"/>
              </a:ext>
            </a:extLst>
          </p:cNvPr>
          <p:cNvSpPr/>
          <p:nvPr/>
        </p:nvSpPr>
        <p:spPr>
          <a:xfrm>
            <a:off x="477852" y="1952935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800" b="1" dirty="0"/>
              <a:t>USER_SESSION</a:t>
            </a:r>
            <a:endParaRPr kumimoji="1" lang="ko-KR" altLang="en-US" sz="6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639F2F79-3F5A-9F07-0B90-A6EB3EFD84AE}"/>
              </a:ext>
            </a:extLst>
          </p:cNvPr>
          <p:cNvSpPr/>
          <p:nvPr/>
        </p:nvSpPr>
        <p:spPr>
          <a:xfrm>
            <a:off x="477852" y="3259306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8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BRAND</a:t>
            </a:r>
            <a:endParaRPr kumimoji="1" lang="ko-KR" altLang="en-US" sz="6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AC899CC8-6AB7-7932-564B-02628A6CA1C6}"/>
              </a:ext>
            </a:extLst>
          </p:cNvPr>
          <p:cNvSpPr/>
          <p:nvPr/>
        </p:nvSpPr>
        <p:spPr>
          <a:xfrm>
            <a:off x="477852" y="2823849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800" b="1" strike="sngStrike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CATEGORY</a:t>
            </a:r>
            <a:r>
              <a:rPr kumimoji="1" lang="en" altLang="ko-KR" sz="800" b="1" strike="sngStrike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_CODE</a:t>
            </a:r>
            <a:endParaRPr kumimoji="1" lang="ko-KR" altLang="en-US" sz="600" b="1" strike="sngStrike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64898AE3-5DE9-CD59-F081-8557D14D08C6}"/>
              </a:ext>
            </a:extLst>
          </p:cNvPr>
          <p:cNvSpPr/>
          <p:nvPr/>
        </p:nvSpPr>
        <p:spPr>
          <a:xfrm>
            <a:off x="477852" y="3694763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8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PRICE</a:t>
            </a:r>
            <a:endParaRPr kumimoji="1" lang="ko-KR" altLang="en-US" sz="6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54B6B201-6C68-604E-74AF-3DC42F8D3DFA}"/>
              </a:ext>
            </a:extLst>
          </p:cNvPr>
          <p:cNvSpPr/>
          <p:nvPr/>
        </p:nvSpPr>
        <p:spPr>
          <a:xfrm>
            <a:off x="477852" y="4130222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8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EVENT</a:t>
            </a:r>
            <a:r>
              <a:rPr kumimoji="1" lang="en" altLang="ko-KR" sz="8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_</a:t>
            </a:r>
            <a:r>
              <a:rPr kumimoji="1" lang="en" altLang="ko-KR" sz="8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TYPE</a:t>
            </a:r>
            <a:endParaRPr kumimoji="1" lang="ko-KR" altLang="en-US" sz="6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8" name="모서리가 둥근 직사각형 4">
            <a:extLst>
              <a:ext uri="{FF2B5EF4-FFF2-40B4-BE49-F238E27FC236}">
                <a16:creationId xmlns:a16="http://schemas.microsoft.com/office/drawing/2014/main" id="{0FDF43C3-FF5A-889A-9FC1-1E4066D998CB}"/>
              </a:ext>
            </a:extLst>
          </p:cNvPr>
          <p:cNvSpPr/>
          <p:nvPr/>
        </p:nvSpPr>
        <p:spPr>
          <a:xfrm>
            <a:off x="2075162" y="1121109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7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CATEGORY</a:t>
            </a:r>
            <a:r>
              <a:rPr kumimoji="1" lang="en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_</a:t>
            </a:r>
            <a:r>
              <a:rPr kumimoji="1" lang="en" altLang="ko-KR" sz="7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CODE _</a:t>
            </a:r>
            <a:r>
              <a:rPr kumimoji="1" lang="en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LEVEL_2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4">
            <a:extLst>
              <a:ext uri="{FF2B5EF4-FFF2-40B4-BE49-F238E27FC236}">
                <a16:creationId xmlns:a16="http://schemas.microsoft.com/office/drawing/2014/main" id="{8B095ECA-6526-086D-9FC6-64F7FD655570}"/>
              </a:ext>
            </a:extLst>
          </p:cNvPr>
          <p:cNvSpPr/>
          <p:nvPr/>
        </p:nvSpPr>
        <p:spPr>
          <a:xfrm>
            <a:off x="2075161" y="1527090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7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EVENT_WEEKDA</a:t>
            </a:r>
            <a:r>
              <a:rPr kumimoji="1" lang="en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Y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모서리가 둥근 직사각형 4">
            <a:extLst>
              <a:ext uri="{FF2B5EF4-FFF2-40B4-BE49-F238E27FC236}">
                <a16:creationId xmlns:a16="http://schemas.microsoft.com/office/drawing/2014/main" id="{C8C32655-6BFC-03F1-7BAB-073A4ECF2F57}"/>
              </a:ext>
            </a:extLst>
          </p:cNvPr>
          <p:cNvSpPr/>
          <p:nvPr/>
        </p:nvSpPr>
        <p:spPr>
          <a:xfrm>
            <a:off x="2075161" y="1931484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700" b="1" dirty="0"/>
              <a:t>ACTIVITY_COUNT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" name="모서리가 둥근 직사각형 4">
            <a:extLst>
              <a:ext uri="{FF2B5EF4-FFF2-40B4-BE49-F238E27FC236}">
                <a16:creationId xmlns:a16="http://schemas.microsoft.com/office/drawing/2014/main" id="{FCD939D5-F344-4E70-1B67-30784C6A1076}"/>
              </a:ext>
            </a:extLst>
          </p:cNvPr>
          <p:cNvSpPr/>
          <p:nvPr/>
        </p:nvSpPr>
        <p:spPr>
          <a:xfrm>
            <a:off x="2075161" y="2750085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ot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R </a:t>
            </a:r>
            <a:r>
              <a:rPr kumimoji="1" lang="en-US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Score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50FBCCA7-5E61-EB1E-EF41-57F3D5271B1D}"/>
              </a:ext>
            </a:extLst>
          </p:cNvPr>
          <p:cNvSpPr/>
          <p:nvPr/>
        </p:nvSpPr>
        <p:spPr>
          <a:xfrm>
            <a:off x="2075160" y="3150277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ot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700" b="1" dirty="0"/>
              <a:t>F Score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4F9EE55D-4FA5-8CC7-AC79-9CFF3F99884B}"/>
              </a:ext>
            </a:extLst>
          </p:cNvPr>
          <p:cNvSpPr/>
          <p:nvPr/>
        </p:nvSpPr>
        <p:spPr>
          <a:xfrm>
            <a:off x="2075160" y="3546617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ot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700" b="1" dirty="0"/>
              <a:t>M Score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4">
            <a:extLst>
              <a:ext uri="{FF2B5EF4-FFF2-40B4-BE49-F238E27FC236}">
                <a16:creationId xmlns:a16="http://schemas.microsoft.com/office/drawing/2014/main" id="{F1BFBD2B-898A-CEEC-12FA-C9EBBA091177}"/>
              </a:ext>
            </a:extLst>
          </p:cNvPr>
          <p:cNvSpPr/>
          <p:nvPr/>
        </p:nvSpPr>
        <p:spPr>
          <a:xfrm>
            <a:off x="2075160" y="3956223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ysDot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700" b="1" dirty="0"/>
              <a:t>RFM Score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E97919-F3C4-19D1-BB1C-FCCA10294124}"/>
              </a:ext>
            </a:extLst>
          </p:cNvPr>
          <p:cNvSpPr txBox="1"/>
          <p:nvPr/>
        </p:nvSpPr>
        <p:spPr>
          <a:xfrm>
            <a:off x="6152578" y="4696809"/>
            <a:ext cx="1439712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Score metric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B0CACC-4647-CB1C-0D02-47B7EF6574A5}"/>
              </a:ext>
            </a:extLst>
          </p:cNvPr>
          <p:cNvSpPr txBox="1"/>
          <p:nvPr/>
        </p:nvSpPr>
        <p:spPr>
          <a:xfrm>
            <a:off x="3389217" y="888693"/>
            <a:ext cx="3054776" cy="63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i="1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category_code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_ level_2: 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동일한 </a:t>
            </a:r>
            <a:r>
              <a:rPr lang="en-US" altLang="ko-KR" sz="600" i="1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appareal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을 제외한 카테고리 코드</a:t>
            </a:r>
            <a:endParaRPr lang="en-US" altLang="ko-KR" sz="600" i="1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i="1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event_weekday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: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요일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(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월요일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1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~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일요일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7)</a:t>
            </a:r>
          </a:p>
          <a:p>
            <a:pPr>
              <a:lnSpc>
                <a:spcPct val="150000"/>
              </a:lnSpc>
            </a:pPr>
            <a:r>
              <a:rPr lang="en-US" altLang="ko-KR" sz="600" i="1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activity_count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: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ko-KR" altLang="en-US" sz="600" i="1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세션별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event type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별 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ko-KR" sz="600" i="1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Is_purchased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: </a:t>
            </a:r>
            <a:r>
              <a:rPr lang="ko-KR" altLang="en-US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구매여부</a:t>
            </a:r>
            <a:r>
              <a:rPr lang="en-US" altLang="ko-KR" sz="600" i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(1,0)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FE5739-633E-D667-05A9-72BDCBF16DAF}"/>
              </a:ext>
            </a:extLst>
          </p:cNvPr>
          <p:cNvSpPr/>
          <p:nvPr/>
        </p:nvSpPr>
        <p:spPr>
          <a:xfrm>
            <a:off x="4765638" y="2231443"/>
            <a:ext cx="4025332" cy="1898779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4">
            <a:extLst>
              <a:ext uri="{FF2B5EF4-FFF2-40B4-BE49-F238E27FC236}">
                <a16:creationId xmlns:a16="http://schemas.microsoft.com/office/drawing/2014/main" id="{25CA5241-3AFD-C374-26C0-C013A5A9B3F5}"/>
              </a:ext>
            </a:extLst>
          </p:cNvPr>
          <p:cNvSpPr/>
          <p:nvPr/>
        </p:nvSpPr>
        <p:spPr>
          <a:xfrm>
            <a:off x="7557728" y="2362314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700" b="1" dirty="0"/>
              <a:t>ACTIVITY_COUNT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4">
            <a:extLst>
              <a:ext uri="{FF2B5EF4-FFF2-40B4-BE49-F238E27FC236}">
                <a16:creationId xmlns:a16="http://schemas.microsoft.com/office/drawing/2014/main" id="{0B98514A-6931-BFF3-1A60-5A8C00DE7780}"/>
              </a:ext>
            </a:extLst>
          </p:cNvPr>
          <p:cNvSpPr/>
          <p:nvPr/>
        </p:nvSpPr>
        <p:spPr>
          <a:xfrm>
            <a:off x="6282266" y="2362928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7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EVENT_WEEKDA</a:t>
            </a:r>
            <a:r>
              <a:rPr kumimoji="1" lang="en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Y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4">
            <a:extLst>
              <a:ext uri="{FF2B5EF4-FFF2-40B4-BE49-F238E27FC236}">
                <a16:creationId xmlns:a16="http://schemas.microsoft.com/office/drawing/2014/main" id="{917B309C-B950-32AC-8183-1FC1E52D3A0D}"/>
              </a:ext>
            </a:extLst>
          </p:cNvPr>
          <p:cNvSpPr/>
          <p:nvPr/>
        </p:nvSpPr>
        <p:spPr>
          <a:xfrm>
            <a:off x="6282266" y="2799301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7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EVENT_WEEKDA</a:t>
            </a:r>
            <a:r>
              <a:rPr kumimoji="1" lang="en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Y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C2A5E5DA-2CAB-99C2-D514-0861D81D04E2}"/>
              </a:ext>
            </a:extLst>
          </p:cNvPr>
          <p:cNvSpPr/>
          <p:nvPr/>
        </p:nvSpPr>
        <p:spPr>
          <a:xfrm>
            <a:off x="7557728" y="2797402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700" b="1" dirty="0"/>
              <a:t>1/ACTIVITY_COUNT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">
            <a:extLst>
              <a:ext uri="{FF2B5EF4-FFF2-40B4-BE49-F238E27FC236}">
                <a16:creationId xmlns:a16="http://schemas.microsoft.com/office/drawing/2014/main" id="{3D93C0A6-0B85-7727-C9FD-CA3EC4A82B09}"/>
              </a:ext>
            </a:extLst>
          </p:cNvPr>
          <p:cNvSpPr/>
          <p:nvPr/>
        </p:nvSpPr>
        <p:spPr>
          <a:xfrm>
            <a:off x="4996046" y="3232490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7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EVENT_WEEKDA</a:t>
            </a:r>
            <a:r>
              <a:rPr kumimoji="1" lang="en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Y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4">
            <a:extLst>
              <a:ext uri="{FF2B5EF4-FFF2-40B4-BE49-F238E27FC236}">
                <a16:creationId xmlns:a16="http://schemas.microsoft.com/office/drawing/2014/main" id="{41BF03B3-3864-05BE-DA30-0682121F7AD0}"/>
              </a:ext>
            </a:extLst>
          </p:cNvPr>
          <p:cNvSpPr/>
          <p:nvPr/>
        </p:nvSpPr>
        <p:spPr>
          <a:xfrm>
            <a:off x="6260750" y="3235674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700" b="1" dirty="0"/>
              <a:t>ACTIVITY_COUNT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4">
            <a:extLst>
              <a:ext uri="{FF2B5EF4-FFF2-40B4-BE49-F238E27FC236}">
                <a16:creationId xmlns:a16="http://schemas.microsoft.com/office/drawing/2014/main" id="{15F2FCFB-9062-8518-63D4-850B6917BEA6}"/>
              </a:ext>
            </a:extLst>
          </p:cNvPr>
          <p:cNvSpPr/>
          <p:nvPr/>
        </p:nvSpPr>
        <p:spPr>
          <a:xfrm>
            <a:off x="4996046" y="3667949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" altLang="ko-KR" sz="700" b="1" kern="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EVENT_WEEKDA</a:t>
            </a:r>
            <a:r>
              <a:rPr kumimoji="1" lang="en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Y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4">
            <a:extLst>
              <a:ext uri="{FF2B5EF4-FFF2-40B4-BE49-F238E27FC236}">
                <a16:creationId xmlns:a16="http://schemas.microsoft.com/office/drawing/2014/main" id="{0A004D59-8363-D487-1237-AA64FA91AFA9}"/>
              </a:ext>
            </a:extLst>
          </p:cNvPr>
          <p:cNvSpPr/>
          <p:nvPr/>
        </p:nvSpPr>
        <p:spPr>
          <a:xfrm>
            <a:off x="6260750" y="3672046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" altLang="ko-KR" sz="700" b="1" dirty="0"/>
              <a:t>1/ACTIVITY_COUNT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3E4B4D3-4419-4A79-D6D9-5665D16EF6A6}"/>
              </a:ext>
            </a:extLst>
          </p:cNvPr>
          <p:cNvSpPr/>
          <p:nvPr/>
        </p:nvSpPr>
        <p:spPr>
          <a:xfrm>
            <a:off x="6152578" y="2369840"/>
            <a:ext cx="220532" cy="2255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1</a:t>
            </a:r>
            <a:endParaRPr kumimoji="1" lang="ko-KR" altLang="en-US" sz="11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33D2203-ECA0-1058-5D74-38579255E09E}"/>
              </a:ext>
            </a:extLst>
          </p:cNvPr>
          <p:cNvSpPr/>
          <p:nvPr/>
        </p:nvSpPr>
        <p:spPr>
          <a:xfrm>
            <a:off x="6152578" y="2818346"/>
            <a:ext cx="220532" cy="2255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2</a:t>
            </a:r>
            <a:endParaRPr kumimoji="1"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E817CA0-71D9-8878-92E6-E8F4C432A319}"/>
              </a:ext>
            </a:extLst>
          </p:cNvPr>
          <p:cNvSpPr/>
          <p:nvPr/>
        </p:nvSpPr>
        <p:spPr>
          <a:xfrm>
            <a:off x="4665689" y="3264973"/>
            <a:ext cx="220532" cy="2255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3</a:t>
            </a:r>
            <a:endParaRPr kumimoji="1" lang="ko-KR" altLang="en-US" sz="11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C83E6B9-D64C-1C58-B575-D31F77BDD9DB}"/>
              </a:ext>
            </a:extLst>
          </p:cNvPr>
          <p:cNvSpPr/>
          <p:nvPr/>
        </p:nvSpPr>
        <p:spPr>
          <a:xfrm>
            <a:off x="4665689" y="3693258"/>
            <a:ext cx="220532" cy="2255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4</a:t>
            </a:r>
            <a:endParaRPr kumimoji="1"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A215FE-083D-FAB9-99CE-EEEE5E770327}"/>
              </a:ext>
            </a:extLst>
          </p:cNvPr>
          <p:cNvSpPr txBox="1"/>
          <p:nvPr/>
        </p:nvSpPr>
        <p:spPr>
          <a:xfrm>
            <a:off x="7331308" y="2338648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+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8A3097-AE56-C94F-14FD-56B8A96B383D}"/>
              </a:ext>
            </a:extLst>
          </p:cNvPr>
          <p:cNvSpPr txBox="1"/>
          <p:nvPr/>
        </p:nvSpPr>
        <p:spPr>
          <a:xfrm>
            <a:off x="7331308" y="2799300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+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248D22-DD48-FDDC-E192-40B6E9378227}"/>
              </a:ext>
            </a:extLst>
          </p:cNvPr>
          <p:cNvSpPr txBox="1"/>
          <p:nvPr/>
        </p:nvSpPr>
        <p:spPr>
          <a:xfrm>
            <a:off x="6045478" y="3202868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+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A5EB69-89FC-0D1A-C2F4-52834E6A1272}"/>
              </a:ext>
            </a:extLst>
          </p:cNvPr>
          <p:cNvSpPr txBox="1"/>
          <p:nvPr/>
        </p:nvSpPr>
        <p:spPr>
          <a:xfrm>
            <a:off x="6045478" y="3663520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+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82A65E-3ABA-A41A-70F4-BED200D7F48E}"/>
              </a:ext>
            </a:extLst>
          </p:cNvPr>
          <p:cNvSpPr txBox="1"/>
          <p:nvPr/>
        </p:nvSpPr>
        <p:spPr>
          <a:xfrm>
            <a:off x="7352894" y="3263657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*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E4A811-799C-8EB4-7A70-1A76036A0319}"/>
              </a:ext>
            </a:extLst>
          </p:cNvPr>
          <p:cNvSpPr txBox="1"/>
          <p:nvPr/>
        </p:nvSpPr>
        <p:spPr>
          <a:xfrm>
            <a:off x="7352894" y="3693258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*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모서리가 둥근 직사각형 4">
            <a:extLst>
              <a:ext uri="{FF2B5EF4-FFF2-40B4-BE49-F238E27FC236}">
                <a16:creationId xmlns:a16="http://schemas.microsoft.com/office/drawing/2014/main" id="{FC0636E2-EF55-3A2B-4B46-D84A79F12D8D}"/>
              </a:ext>
            </a:extLst>
          </p:cNvPr>
          <p:cNvSpPr/>
          <p:nvPr/>
        </p:nvSpPr>
        <p:spPr>
          <a:xfrm>
            <a:off x="2075160" y="2332480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IS_PURCHASED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3" name="모서리가 둥근 직사각형 4">
            <a:extLst>
              <a:ext uri="{FF2B5EF4-FFF2-40B4-BE49-F238E27FC236}">
                <a16:creationId xmlns:a16="http://schemas.microsoft.com/office/drawing/2014/main" id="{C4B22DAE-A370-F968-61A3-DFE5EDB126AA}"/>
              </a:ext>
            </a:extLst>
          </p:cNvPr>
          <p:cNvSpPr/>
          <p:nvPr/>
        </p:nvSpPr>
        <p:spPr>
          <a:xfrm>
            <a:off x="7568167" y="3232137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IS_PURCHASED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4">
            <a:extLst>
              <a:ext uri="{FF2B5EF4-FFF2-40B4-BE49-F238E27FC236}">
                <a16:creationId xmlns:a16="http://schemas.microsoft.com/office/drawing/2014/main" id="{07D6B896-7CA8-A201-18F1-20C43A990708}"/>
              </a:ext>
            </a:extLst>
          </p:cNvPr>
          <p:cNvSpPr/>
          <p:nvPr/>
        </p:nvSpPr>
        <p:spPr>
          <a:xfrm>
            <a:off x="7568166" y="3663269"/>
            <a:ext cx="1120033" cy="2785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</a:rPr>
              <a:t>IS_PURCHASED</a:t>
            </a:r>
            <a:endParaRPr kumimoji="1" lang="ko-KR" altLang="en-US" sz="500" b="1" kern="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3165FB-C2AE-BF76-2649-456A8F553C5A}"/>
              </a:ext>
            </a:extLst>
          </p:cNvPr>
          <p:cNvSpPr txBox="1"/>
          <p:nvPr/>
        </p:nvSpPr>
        <p:spPr>
          <a:xfrm>
            <a:off x="4812803" y="3193084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E7DE36-5D57-F48F-72E9-4EAF6CB65785}"/>
              </a:ext>
            </a:extLst>
          </p:cNvPr>
          <p:cNvSpPr txBox="1"/>
          <p:nvPr/>
        </p:nvSpPr>
        <p:spPr>
          <a:xfrm>
            <a:off x="7293050" y="3203732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4DD101-FA09-3539-B414-38F9AAAEAAA0}"/>
              </a:ext>
            </a:extLst>
          </p:cNvPr>
          <p:cNvSpPr txBox="1"/>
          <p:nvPr/>
        </p:nvSpPr>
        <p:spPr>
          <a:xfrm>
            <a:off x="4819352" y="3646465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46FE9B-26C7-D746-5DBA-6A9A5F09FBA7}"/>
              </a:ext>
            </a:extLst>
          </p:cNvPr>
          <p:cNvSpPr txBox="1"/>
          <p:nvPr/>
        </p:nvSpPr>
        <p:spPr>
          <a:xfrm>
            <a:off x="7293050" y="3626174"/>
            <a:ext cx="27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7DFFD50-55A2-CA1D-023C-7FBAFF1D5FFC}"/>
              </a:ext>
            </a:extLst>
          </p:cNvPr>
          <p:cNvSpPr/>
          <p:nvPr/>
        </p:nvSpPr>
        <p:spPr>
          <a:xfrm>
            <a:off x="353750" y="864369"/>
            <a:ext cx="2970363" cy="36881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7481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6064</TotalTime>
  <Words>1312</Words>
  <Application>Microsoft Macintosh PowerPoint</Application>
  <PresentationFormat>화면 슬라이드 쇼(16:9)</PresentationFormat>
  <Paragraphs>201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KoPubDotum Medium</vt:lpstr>
      <vt:lpstr>Noto Sans JP</vt:lpstr>
      <vt:lpstr>맑은 고딕</vt:lpstr>
      <vt:lpstr>Arial</vt:lpstr>
      <vt:lpstr>Arial Narrow</vt:lpstr>
      <vt:lpstr>Calibri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주식회사 올빅뎃</cp:lastModifiedBy>
  <cp:revision>190</cp:revision>
  <dcterms:modified xsi:type="dcterms:W3CDTF">2024-07-04T06:06:52Z</dcterms:modified>
</cp:coreProperties>
</file>